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4"/>
  </p:notesMasterIdLst>
  <p:handoutMasterIdLst>
    <p:handoutMasterId r:id="rId15"/>
  </p:handoutMasterIdLst>
  <p:sldIdLst>
    <p:sldId id="269" r:id="rId2"/>
    <p:sldId id="257" r:id="rId3"/>
    <p:sldId id="272" r:id="rId4"/>
    <p:sldId id="265" r:id="rId5"/>
    <p:sldId id="268" r:id="rId6"/>
    <p:sldId id="267" r:id="rId7"/>
    <p:sldId id="270" r:id="rId8"/>
    <p:sldId id="261" r:id="rId9"/>
    <p:sldId id="275" r:id="rId10"/>
    <p:sldId id="274" r:id="rId11"/>
    <p:sldId id="262" r:id="rId12"/>
    <p:sldId id="264" r:id="rId1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C240"/>
    <a:srgbClr val="00713D"/>
    <a:srgbClr val="36B0E3"/>
    <a:srgbClr val="F693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71A9C1-FDA7-48D8-BB83-F54EDBCB015A}" v="2" dt="2022-06-15T20:42:59.3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332" autoAdjust="0"/>
    <p:restoredTop sz="94682" autoAdjust="0"/>
  </p:normalViewPr>
  <p:slideViewPr>
    <p:cSldViewPr snapToGrid="0" snapToObjects="1">
      <p:cViewPr varScale="1">
        <p:scale>
          <a:sx n="108" d="100"/>
          <a:sy n="108" d="100"/>
        </p:scale>
        <p:origin x="1038" y="10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75" d="100"/>
          <a:sy n="75" d="100"/>
        </p:scale>
        <p:origin x="3996"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213C346D-B93C-48E7-B19A-25903B6E9633}" type="datetimeFigureOut">
              <a:rPr lang="en-US" smtClean="0"/>
              <a:t>1/6/2023</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4930B21-9C95-4FCD-BCD0-C20C9F28647C}" type="slidenum">
              <a:rPr lang="en-US" smtClean="0"/>
              <a:t>‹#›</a:t>
            </a:fld>
            <a:endParaRPr lang="en-US"/>
          </a:p>
        </p:txBody>
      </p:sp>
    </p:spTree>
    <p:extLst>
      <p:ext uri="{BB962C8B-B14F-4D97-AF65-F5344CB8AC3E}">
        <p14:creationId xmlns:p14="http://schemas.microsoft.com/office/powerpoint/2010/main" val="25832807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6E3409F-69B3-4750-9A00-40DD276E232B}" type="datetimeFigureOut">
              <a:rPr lang="en-US" smtClean="0"/>
              <a:t>1/6/2023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266DA46-A2F7-4E12-BE8A-C227BC7A8D6F}" type="slidenum">
              <a:rPr lang="en-US" smtClean="0"/>
              <a:t>‹#›</a:t>
            </a:fld>
            <a:endParaRPr lang="en-US"/>
          </a:p>
        </p:txBody>
      </p:sp>
    </p:spTree>
    <p:extLst>
      <p:ext uri="{BB962C8B-B14F-4D97-AF65-F5344CB8AC3E}">
        <p14:creationId xmlns:p14="http://schemas.microsoft.com/office/powerpoint/2010/main" val="7213289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3E4875-A7CA-3E1D-8EBB-CFAE54F19F52}"/>
              </a:ext>
            </a:extLst>
          </p:cNvPr>
          <p:cNvSpPr>
            <a:spLocks noGrp="1"/>
          </p:cNvSpPr>
          <p:nvPr>
            <p:ph type="dt" sz="half" idx="2"/>
          </p:nvPr>
        </p:nvSpPr>
        <p:spPr>
          <a:xfrm>
            <a:off x="104775" y="6356350"/>
            <a:ext cx="16573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A4A6FD-EE5E-4402-AE24-84BE35FB7050}" type="datetime2">
              <a:rPr lang="en-US" smtClean="0"/>
              <a:t>Friday, January 6, 2023</a:t>
            </a:fld>
            <a:endParaRPr lang="en-US"/>
          </a:p>
        </p:txBody>
      </p:sp>
      <p:sp>
        <p:nvSpPr>
          <p:cNvPr id="5" name="Footer Placeholder 4">
            <a:extLst>
              <a:ext uri="{FF2B5EF4-FFF2-40B4-BE49-F238E27FC236}">
                <a16:creationId xmlns:a16="http://schemas.microsoft.com/office/drawing/2014/main" id="{0B9C6411-9993-CB95-1E48-05EC884E4B2E}"/>
              </a:ext>
            </a:extLst>
          </p:cNvPr>
          <p:cNvSpPr>
            <a:spLocks noGrp="1"/>
          </p:cNvSpPr>
          <p:nvPr>
            <p:ph type="ftr" sz="quarter" idx="3"/>
          </p:nvPr>
        </p:nvSpPr>
        <p:spPr>
          <a:xfrm>
            <a:off x="2143125" y="6356350"/>
            <a:ext cx="248602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Pre-Proposal Meeting</a:t>
            </a:r>
          </a:p>
        </p:txBody>
      </p:sp>
      <p:sp>
        <p:nvSpPr>
          <p:cNvPr id="6" name="Slide Number Placeholder 5">
            <a:extLst>
              <a:ext uri="{FF2B5EF4-FFF2-40B4-BE49-F238E27FC236}">
                <a16:creationId xmlns:a16="http://schemas.microsoft.com/office/drawing/2014/main" id="{4743364E-2776-3748-ECCA-178A7313F840}"/>
              </a:ext>
            </a:extLst>
          </p:cNvPr>
          <p:cNvSpPr>
            <a:spLocks noGrp="1"/>
          </p:cNvSpPr>
          <p:nvPr>
            <p:ph type="sldNum" sz="quarter" idx="4"/>
          </p:nvPr>
        </p:nvSpPr>
        <p:spPr>
          <a:xfrm>
            <a:off x="11353799" y="6356350"/>
            <a:ext cx="561975" cy="365125"/>
          </a:xfrm>
          <a:prstGeom prst="rect">
            <a:avLst/>
          </a:prstGeom>
        </p:spPr>
        <p:txBody>
          <a:bodyPr vert="horz" lIns="91440" tIns="45720" rIns="91440" bIns="45720" rtlCol="0" anchor="ctr"/>
          <a:lstStyle>
            <a:lvl1pPr algn="r">
              <a:defRPr sz="1200">
                <a:solidFill>
                  <a:schemeClr val="bg1"/>
                </a:solidFill>
              </a:defRPr>
            </a:lvl1pPr>
          </a:lstStyle>
          <a:p>
            <a:fld id="{3DDB34EE-B580-4044-AF6E-A5D5EC91FE48}" type="slidenum">
              <a:rPr lang="en-US" smtClean="0"/>
              <a:pPr/>
              <a:t>‹#›</a:t>
            </a:fld>
            <a:endParaRPr lang="en-US" dirty="0"/>
          </a:p>
        </p:txBody>
      </p:sp>
    </p:spTree>
    <p:extLst>
      <p:ext uri="{BB962C8B-B14F-4D97-AF65-F5344CB8AC3E}">
        <p14:creationId xmlns:p14="http://schemas.microsoft.com/office/powerpoint/2010/main" val="467279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a:latin typeface="Open Sans" charset="0"/>
                <a:ea typeface="Open Sans" charset="0"/>
                <a:cs typeface="Open Sans" charset="0"/>
              </a:defRPr>
            </a:lvl1p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lvl1pPr>
              <a:defRPr b="0" i="0">
                <a:latin typeface="Open Sans" charset="0"/>
                <a:ea typeface="Open Sans" charset="0"/>
                <a:cs typeface="Open Sans" charset="0"/>
              </a:defRPr>
            </a:lvl1pPr>
            <a:lvl2pPr>
              <a:defRPr b="0" i="0">
                <a:latin typeface="Open Sans" charset="0"/>
                <a:ea typeface="Open Sans" charset="0"/>
                <a:cs typeface="Open Sans" charset="0"/>
              </a:defRPr>
            </a:lvl2pPr>
            <a:lvl3pPr>
              <a:defRPr b="0" i="0">
                <a:latin typeface="Open Sans" charset="0"/>
                <a:ea typeface="Open Sans" charset="0"/>
                <a:cs typeface="Open Sans" charset="0"/>
              </a:defRPr>
            </a:lvl3pPr>
            <a:lvl4pPr>
              <a:defRPr b="0" i="0">
                <a:latin typeface="Open Sans" charset="0"/>
                <a:ea typeface="Open Sans" charset="0"/>
                <a:cs typeface="Open Sans" charset="0"/>
              </a:defRPr>
            </a:lvl4pPr>
            <a:lvl5pPr>
              <a:defRPr b="0" i="0">
                <a:latin typeface="Open Sans" charset="0"/>
                <a:ea typeface="Open Sans" charset="0"/>
                <a:cs typeface="Open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109D06-35A4-B836-1FB4-52E12EC2EA4D}"/>
              </a:ext>
            </a:extLst>
          </p:cNvPr>
          <p:cNvSpPr>
            <a:spLocks noGrp="1"/>
          </p:cNvSpPr>
          <p:nvPr>
            <p:ph type="dt" sz="half" idx="2"/>
          </p:nvPr>
        </p:nvSpPr>
        <p:spPr>
          <a:xfrm>
            <a:off x="104775" y="6356350"/>
            <a:ext cx="16573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609884-3B59-40B1-B97F-B893CA390FBE}" type="datetime2">
              <a:rPr lang="en-US" smtClean="0"/>
              <a:t>Friday, January 6, 2023</a:t>
            </a:fld>
            <a:endParaRPr lang="en-US"/>
          </a:p>
        </p:txBody>
      </p:sp>
      <p:sp>
        <p:nvSpPr>
          <p:cNvPr id="5" name="Footer Placeholder 4">
            <a:extLst>
              <a:ext uri="{FF2B5EF4-FFF2-40B4-BE49-F238E27FC236}">
                <a16:creationId xmlns:a16="http://schemas.microsoft.com/office/drawing/2014/main" id="{63786D9A-490B-3AAB-56B0-F2E81A333480}"/>
              </a:ext>
            </a:extLst>
          </p:cNvPr>
          <p:cNvSpPr>
            <a:spLocks noGrp="1"/>
          </p:cNvSpPr>
          <p:nvPr>
            <p:ph type="ftr" sz="quarter" idx="3"/>
          </p:nvPr>
        </p:nvSpPr>
        <p:spPr>
          <a:xfrm>
            <a:off x="2143125" y="6356350"/>
            <a:ext cx="248602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Pre-Proposal Meeting</a:t>
            </a:r>
          </a:p>
        </p:txBody>
      </p:sp>
      <p:sp>
        <p:nvSpPr>
          <p:cNvPr id="6" name="Slide Number Placeholder 5">
            <a:extLst>
              <a:ext uri="{FF2B5EF4-FFF2-40B4-BE49-F238E27FC236}">
                <a16:creationId xmlns:a16="http://schemas.microsoft.com/office/drawing/2014/main" id="{921D1170-DB9D-77DE-6489-1D17314DC084}"/>
              </a:ext>
            </a:extLst>
          </p:cNvPr>
          <p:cNvSpPr>
            <a:spLocks noGrp="1"/>
          </p:cNvSpPr>
          <p:nvPr>
            <p:ph type="sldNum" sz="quarter" idx="4"/>
          </p:nvPr>
        </p:nvSpPr>
        <p:spPr>
          <a:xfrm>
            <a:off x="11353799" y="6356350"/>
            <a:ext cx="561975" cy="365125"/>
          </a:xfrm>
          <a:prstGeom prst="rect">
            <a:avLst/>
          </a:prstGeom>
        </p:spPr>
        <p:txBody>
          <a:bodyPr vert="horz" lIns="91440" tIns="45720" rIns="91440" bIns="45720" rtlCol="0" anchor="ctr"/>
          <a:lstStyle>
            <a:lvl1pPr algn="r">
              <a:defRPr sz="1200">
                <a:solidFill>
                  <a:schemeClr val="bg1"/>
                </a:solidFill>
              </a:defRPr>
            </a:lvl1pPr>
          </a:lstStyle>
          <a:p>
            <a:fld id="{3DDB34EE-B580-4044-AF6E-A5D5EC91FE48}" type="slidenum">
              <a:rPr lang="en-US" smtClean="0"/>
              <a:pPr/>
              <a:t>‹#›</a:t>
            </a:fld>
            <a:endParaRPr lang="en-US" dirty="0"/>
          </a:p>
        </p:txBody>
      </p:sp>
    </p:spTree>
    <p:extLst>
      <p:ext uri="{BB962C8B-B14F-4D97-AF65-F5344CB8AC3E}">
        <p14:creationId xmlns:p14="http://schemas.microsoft.com/office/powerpoint/2010/main" val="1030121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C4A4222-2A0B-26EB-855A-3345B98348B8}"/>
              </a:ext>
            </a:extLst>
          </p:cNvPr>
          <p:cNvSpPr>
            <a:spLocks noGrp="1"/>
          </p:cNvSpPr>
          <p:nvPr>
            <p:ph type="dt" sz="half" idx="2"/>
          </p:nvPr>
        </p:nvSpPr>
        <p:spPr>
          <a:xfrm>
            <a:off x="104775" y="6356350"/>
            <a:ext cx="16573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9EA4D4-B2CD-43C9-BDF0-9C823662E5C8}" type="datetime2">
              <a:rPr lang="en-US" smtClean="0"/>
              <a:t>Friday, January 6, 2023</a:t>
            </a:fld>
            <a:endParaRPr lang="en-US"/>
          </a:p>
        </p:txBody>
      </p:sp>
      <p:sp>
        <p:nvSpPr>
          <p:cNvPr id="5" name="Footer Placeholder 4">
            <a:extLst>
              <a:ext uri="{FF2B5EF4-FFF2-40B4-BE49-F238E27FC236}">
                <a16:creationId xmlns:a16="http://schemas.microsoft.com/office/drawing/2014/main" id="{2FACDEEE-D9EA-A1AC-87F5-5C9C627891C5}"/>
              </a:ext>
            </a:extLst>
          </p:cNvPr>
          <p:cNvSpPr>
            <a:spLocks noGrp="1"/>
          </p:cNvSpPr>
          <p:nvPr>
            <p:ph type="ftr" sz="quarter" idx="3"/>
          </p:nvPr>
        </p:nvSpPr>
        <p:spPr>
          <a:xfrm>
            <a:off x="2143125" y="6356350"/>
            <a:ext cx="248602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Pre-Proposal Meeting</a:t>
            </a:r>
          </a:p>
        </p:txBody>
      </p:sp>
      <p:sp>
        <p:nvSpPr>
          <p:cNvPr id="6" name="Slide Number Placeholder 5">
            <a:extLst>
              <a:ext uri="{FF2B5EF4-FFF2-40B4-BE49-F238E27FC236}">
                <a16:creationId xmlns:a16="http://schemas.microsoft.com/office/drawing/2014/main" id="{3FB85173-352E-05EB-D526-86EBE3AF3A20}"/>
              </a:ext>
            </a:extLst>
          </p:cNvPr>
          <p:cNvSpPr>
            <a:spLocks noGrp="1"/>
          </p:cNvSpPr>
          <p:nvPr>
            <p:ph type="sldNum" sz="quarter" idx="4"/>
          </p:nvPr>
        </p:nvSpPr>
        <p:spPr>
          <a:xfrm>
            <a:off x="11353799" y="6356350"/>
            <a:ext cx="561975" cy="365125"/>
          </a:xfrm>
          <a:prstGeom prst="rect">
            <a:avLst/>
          </a:prstGeom>
        </p:spPr>
        <p:txBody>
          <a:bodyPr vert="horz" lIns="91440" tIns="45720" rIns="91440" bIns="45720" rtlCol="0" anchor="ctr"/>
          <a:lstStyle>
            <a:lvl1pPr algn="r">
              <a:defRPr sz="1200">
                <a:solidFill>
                  <a:schemeClr val="bg1"/>
                </a:solidFill>
              </a:defRPr>
            </a:lvl1pPr>
          </a:lstStyle>
          <a:p>
            <a:fld id="{3DDB34EE-B580-4044-AF6E-A5D5EC91FE48}" type="slidenum">
              <a:rPr lang="en-US" smtClean="0"/>
              <a:pPr/>
              <a:t>‹#›</a:t>
            </a:fld>
            <a:endParaRPr lang="en-US" dirty="0"/>
          </a:p>
        </p:txBody>
      </p:sp>
    </p:spTree>
    <p:extLst>
      <p:ext uri="{BB962C8B-B14F-4D97-AF65-F5344CB8AC3E}">
        <p14:creationId xmlns:p14="http://schemas.microsoft.com/office/powerpoint/2010/main" val="245779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sp>
        <p:nvSpPr>
          <p:cNvPr id="4" name="Content Placeholder 3"/>
          <p:cNvSpPr>
            <a:spLocks noGrp="1"/>
          </p:cNvSpPr>
          <p:nvPr>
            <p:ph sz="half" idx="2"/>
          </p:nvPr>
        </p:nvSpPr>
        <p:spPr>
          <a:xfrm>
            <a:off x="8915400" y="365125"/>
            <a:ext cx="2438399" cy="5443008"/>
          </a:xfrm>
          <a:prstGeom prst="rect">
            <a:avLst/>
          </a:prstGeom>
        </p:spPr>
        <p:txBody>
          <a:bodyPr>
            <a:normAutofit/>
          </a:bodyPr>
          <a:lstStyle>
            <a:lvl1pPr>
              <a:defRPr sz="1400">
                <a:solidFill>
                  <a:schemeClr val="bg1"/>
                </a:solidFill>
              </a:defRPr>
            </a:lvl1pPr>
            <a:lvl2pPr>
              <a:defRPr sz="1400">
                <a:solidFill>
                  <a:schemeClr val="bg1"/>
                </a:solidFill>
              </a:defRPr>
            </a:lvl2pPr>
            <a:lvl3pPr>
              <a:defRPr sz="1400"/>
            </a:lvl3pPr>
            <a:lvl4pPr>
              <a:defRPr sz="1400"/>
            </a:lvl4pPr>
            <a:lvl5pPr>
              <a:defRPr sz="1400"/>
            </a:lvl5pPr>
          </a:lstStyle>
          <a:p>
            <a:pPr lvl="0"/>
            <a:r>
              <a:rPr lang="en-US" dirty="0"/>
              <a:t>Click to edit Master text styles</a:t>
            </a:r>
          </a:p>
          <a:p>
            <a:pPr lvl="1"/>
            <a:r>
              <a:rPr lang="en-US" dirty="0"/>
              <a:t>Second level</a:t>
            </a:r>
          </a:p>
        </p:txBody>
      </p:sp>
      <p:sp>
        <p:nvSpPr>
          <p:cNvPr id="2" name="Title 1"/>
          <p:cNvSpPr>
            <a:spLocks noGrp="1"/>
          </p:cNvSpPr>
          <p:nvPr>
            <p:ph type="title"/>
          </p:nvPr>
        </p:nvSpPr>
        <p:spPr>
          <a:xfrm>
            <a:off x="838200" y="365125"/>
            <a:ext cx="6366933" cy="1325563"/>
          </a:xfrm>
        </p:spPr>
        <p:txBody>
          <a:bodyPr/>
          <a:lstStyle/>
          <a:p>
            <a:r>
              <a:rPr lang="en-US"/>
              <a:t>Click to edit Master title style</a:t>
            </a:r>
          </a:p>
        </p:txBody>
      </p:sp>
      <p:sp>
        <p:nvSpPr>
          <p:cNvPr id="3" name="Content Placeholder 2"/>
          <p:cNvSpPr>
            <a:spLocks noGrp="1"/>
          </p:cNvSpPr>
          <p:nvPr>
            <p:ph sz="half" idx="1"/>
          </p:nvPr>
        </p:nvSpPr>
        <p:spPr>
          <a:xfrm>
            <a:off x="838199" y="1825625"/>
            <a:ext cx="6366933" cy="398250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12D528D8-7366-21C8-4072-40B392D9E6AE}"/>
              </a:ext>
            </a:extLst>
          </p:cNvPr>
          <p:cNvSpPr>
            <a:spLocks noGrp="1"/>
          </p:cNvSpPr>
          <p:nvPr>
            <p:ph type="dt" sz="half" idx="10"/>
          </p:nvPr>
        </p:nvSpPr>
        <p:spPr>
          <a:xfrm>
            <a:off x="104775" y="6356350"/>
            <a:ext cx="16573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4BFD54-BED5-43B7-92BF-4CAE4E7826B9}" type="datetime2">
              <a:rPr lang="en-US" smtClean="0"/>
              <a:t>Friday, January 6, 2023</a:t>
            </a:fld>
            <a:endParaRPr lang="en-US"/>
          </a:p>
        </p:txBody>
      </p:sp>
      <p:sp>
        <p:nvSpPr>
          <p:cNvPr id="8" name="Footer Placeholder 4">
            <a:extLst>
              <a:ext uri="{FF2B5EF4-FFF2-40B4-BE49-F238E27FC236}">
                <a16:creationId xmlns:a16="http://schemas.microsoft.com/office/drawing/2014/main" id="{E8287025-E7D1-B376-C2BE-60549928CC56}"/>
              </a:ext>
            </a:extLst>
          </p:cNvPr>
          <p:cNvSpPr>
            <a:spLocks noGrp="1"/>
          </p:cNvSpPr>
          <p:nvPr>
            <p:ph type="ftr" sz="quarter" idx="3"/>
          </p:nvPr>
        </p:nvSpPr>
        <p:spPr>
          <a:xfrm>
            <a:off x="2143125" y="6356350"/>
            <a:ext cx="248602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Pre-Proposal Meeting</a:t>
            </a:r>
          </a:p>
        </p:txBody>
      </p:sp>
      <p:sp>
        <p:nvSpPr>
          <p:cNvPr id="9" name="Slide Number Placeholder 5">
            <a:extLst>
              <a:ext uri="{FF2B5EF4-FFF2-40B4-BE49-F238E27FC236}">
                <a16:creationId xmlns:a16="http://schemas.microsoft.com/office/drawing/2014/main" id="{152DC810-8170-63BE-7ADD-851767138361}"/>
              </a:ext>
            </a:extLst>
          </p:cNvPr>
          <p:cNvSpPr>
            <a:spLocks noGrp="1"/>
          </p:cNvSpPr>
          <p:nvPr>
            <p:ph type="sldNum" sz="quarter" idx="4"/>
          </p:nvPr>
        </p:nvSpPr>
        <p:spPr>
          <a:xfrm>
            <a:off x="11353799" y="6356350"/>
            <a:ext cx="561975" cy="365125"/>
          </a:xfrm>
          <a:prstGeom prst="rect">
            <a:avLst/>
          </a:prstGeom>
        </p:spPr>
        <p:txBody>
          <a:bodyPr vert="horz" lIns="91440" tIns="45720" rIns="91440" bIns="45720" rtlCol="0" anchor="ctr"/>
          <a:lstStyle>
            <a:lvl1pPr algn="r">
              <a:defRPr sz="1200">
                <a:solidFill>
                  <a:schemeClr val="bg1"/>
                </a:solidFill>
              </a:defRPr>
            </a:lvl1pPr>
          </a:lstStyle>
          <a:p>
            <a:fld id="{3DDB34EE-B580-4044-AF6E-A5D5EC91FE48}" type="slidenum">
              <a:rPr lang="en-US" smtClean="0"/>
              <a:pPr/>
              <a:t>‹#›</a:t>
            </a:fld>
            <a:endParaRPr lang="en-US" dirty="0"/>
          </a:p>
        </p:txBody>
      </p:sp>
    </p:spTree>
    <p:extLst>
      <p:ext uri="{BB962C8B-B14F-4D97-AF65-F5344CB8AC3E}">
        <p14:creationId xmlns:p14="http://schemas.microsoft.com/office/powerpoint/2010/main" val="12009024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5175B803-CCEE-3019-E5BA-093239979E81}"/>
              </a:ext>
            </a:extLst>
          </p:cNvPr>
          <p:cNvSpPr>
            <a:spLocks noGrp="1"/>
          </p:cNvSpPr>
          <p:nvPr>
            <p:ph type="dt" sz="half" idx="10"/>
          </p:nvPr>
        </p:nvSpPr>
        <p:spPr>
          <a:xfrm>
            <a:off x="104775" y="6356350"/>
            <a:ext cx="16573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0E1FA4-4407-4926-A73A-A23BEC249CA8}" type="datetime2">
              <a:rPr lang="en-US" smtClean="0"/>
              <a:t>Friday, January 6, 2023</a:t>
            </a:fld>
            <a:endParaRPr lang="en-US"/>
          </a:p>
        </p:txBody>
      </p:sp>
      <p:sp>
        <p:nvSpPr>
          <p:cNvPr id="8" name="Footer Placeholder 4">
            <a:extLst>
              <a:ext uri="{FF2B5EF4-FFF2-40B4-BE49-F238E27FC236}">
                <a16:creationId xmlns:a16="http://schemas.microsoft.com/office/drawing/2014/main" id="{2511412C-F9C8-5322-545D-F6C6E77BF072}"/>
              </a:ext>
            </a:extLst>
          </p:cNvPr>
          <p:cNvSpPr>
            <a:spLocks noGrp="1"/>
          </p:cNvSpPr>
          <p:nvPr>
            <p:ph type="ftr" sz="quarter" idx="11"/>
          </p:nvPr>
        </p:nvSpPr>
        <p:spPr>
          <a:xfrm>
            <a:off x="2143125" y="6356350"/>
            <a:ext cx="248602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Pre-Proposal Meeting</a:t>
            </a:r>
          </a:p>
        </p:txBody>
      </p:sp>
      <p:sp>
        <p:nvSpPr>
          <p:cNvPr id="9" name="Slide Number Placeholder 5">
            <a:extLst>
              <a:ext uri="{FF2B5EF4-FFF2-40B4-BE49-F238E27FC236}">
                <a16:creationId xmlns:a16="http://schemas.microsoft.com/office/drawing/2014/main" id="{C04B9AB5-6FB8-049D-09B8-E6D275D7BD52}"/>
              </a:ext>
            </a:extLst>
          </p:cNvPr>
          <p:cNvSpPr>
            <a:spLocks noGrp="1"/>
          </p:cNvSpPr>
          <p:nvPr>
            <p:ph type="sldNum" sz="quarter" idx="12"/>
          </p:nvPr>
        </p:nvSpPr>
        <p:spPr>
          <a:xfrm>
            <a:off x="11353799" y="6356350"/>
            <a:ext cx="561975" cy="365125"/>
          </a:xfrm>
          <a:prstGeom prst="rect">
            <a:avLst/>
          </a:prstGeom>
        </p:spPr>
        <p:txBody>
          <a:bodyPr vert="horz" lIns="91440" tIns="45720" rIns="91440" bIns="45720" rtlCol="0" anchor="ctr"/>
          <a:lstStyle>
            <a:lvl1pPr algn="r">
              <a:defRPr sz="1200">
                <a:solidFill>
                  <a:schemeClr val="bg1"/>
                </a:solidFill>
              </a:defRPr>
            </a:lvl1pPr>
          </a:lstStyle>
          <a:p>
            <a:fld id="{3DDB34EE-B580-4044-AF6E-A5D5EC91FE48}" type="slidenum">
              <a:rPr lang="en-US" smtClean="0"/>
              <a:pPr/>
              <a:t>‹#›</a:t>
            </a:fld>
            <a:endParaRPr lang="en-US" dirty="0"/>
          </a:p>
        </p:txBody>
      </p:sp>
    </p:spTree>
    <p:extLst>
      <p:ext uri="{BB962C8B-B14F-4D97-AF65-F5344CB8AC3E}">
        <p14:creationId xmlns:p14="http://schemas.microsoft.com/office/powerpoint/2010/main" val="1515507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14D9D1D0-829A-C994-E6A0-5DE09E5B1D0B}"/>
              </a:ext>
            </a:extLst>
          </p:cNvPr>
          <p:cNvSpPr>
            <a:spLocks noGrp="1"/>
          </p:cNvSpPr>
          <p:nvPr>
            <p:ph type="dt" sz="half" idx="2"/>
          </p:nvPr>
        </p:nvSpPr>
        <p:spPr>
          <a:xfrm>
            <a:off x="104775" y="6356350"/>
            <a:ext cx="16573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E43FC7-C767-4EAB-AA1D-549B2E578F05}" type="datetime2">
              <a:rPr lang="en-US" smtClean="0"/>
              <a:t>Friday, January 6, 2023</a:t>
            </a:fld>
            <a:endParaRPr lang="en-US"/>
          </a:p>
        </p:txBody>
      </p:sp>
      <p:sp>
        <p:nvSpPr>
          <p:cNvPr id="4" name="Footer Placeholder 4">
            <a:extLst>
              <a:ext uri="{FF2B5EF4-FFF2-40B4-BE49-F238E27FC236}">
                <a16:creationId xmlns:a16="http://schemas.microsoft.com/office/drawing/2014/main" id="{F92F72BB-FE5E-9F63-ACB1-B21C314D060E}"/>
              </a:ext>
            </a:extLst>
          </p:cNvPr>
          <p:cNvSpPr>
            <a:spLocks noGrp="1"/>
          </p:cNvSpPr>
          <p:nvPr>
            <p:ph type="ftr" sz="quarter" idx="3"/>
          </p:nvPr>
        </p:nvSpPr>
        <p:spPr>
          <a:xfrm>
            <a:off x="2143125" y="6356350"/>
            <a:ext cx="248602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Pre-Proposal Meeting</a:t>
            </a:r>
          </a:p>
        </p:txBody>
      </p:sp>
      <p:sp>
        <p:nvSpPr>
          <p:cNvPr id="5" name="Slide Number Placeholder 5">
            <a:extLst>
              <a:ext uri="{FF2B5EF4-FFF2-40B4-BE49-F238E27FC236}">
                <a16:creationId xmlns:a16="http://schemas.microsoft.com/office/drawing/2014/main" id="{47C4345D-67A8-3F70-4E47-D036542DA442}"/>
              </a:ext>
            </a:extLst>
          </p:cNvPr>
          <p:cNvSpPr>
            <a:spLocks noGrp="1"/>
          </p:cNvSpPr>
          <p:nvPr>
            <p:ph type="sldNum" sz="quarter" idx="4"/>
          </p:nvPr>
        </p:nvSpPr>
        <p:spPr>
          <a:xfrm>
            <a:off x="11353799" y="6356350"/>
            <a:ext cx="561975" cy="365125"/>
          </a:xfrm>
          <a:prstGeom prst="rect">
            <a:avLst/>
          </a:prstGeom>
        </p:spPr>
        <p:txBody>
          <a:bodyPr vert="horz" lIns="91440" tIns="45720" rIns="91440" bIns="45720" rtlCol="0" anchor="ctr"/>
          <a:lstStyle>
            <a:lvl1pPr algn="r">
              <a:defRPr sz="1200">
                <a:solidFill>
                  <a:schemeClr val="bg1"/>
                </a:solidFill>
              </a:defRPr>
            </a:lvl1pPr>
          </a:lstStyle>
          <a:p>
            <a:fld id="{3DDB34EE-B580-4044-AF6E-A5D5EC91FE48}" type="slidenum">
              <a:rPr lang="en-US" smtClean="0"/>
              <a:pPr/>
              <a:t>‹#›</a:t>
            </a:fld>
            <a:endParaRPr lang="en-US" dirty="0"/>
          </a:p>
        </p:txBody>
      </p:sp>
    </p:spTree>
    <p:extLst>
      <p:ext uri="{BB962C8B-B14F-4D97-AF65-F5344CB8AC3E}">
        <p14:creationId xmlns:p14="http://schemas.microsoft.com/office/powerpoint/2010/main" val="1972969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sp>
        <p:nvSpPr>
          <p:cNvPr id="4" name="Date Placeholder 3">
            <a:extLst>
              <a:ext uri="{FF2B5EF4-FFF2-40B4-BE49-F238E27FC236}">
                <a16:creationId xmlns:a16="http://schemas.microsoft.com/office/drawing/2014/main" id="{A1D975EA-8948-8915-A4F1-FDAC1A474B4D}"/>
              </a:ext>
            </a:extLst>
          </p:cNvPr>
          <p:cNvSpPr>
            <a:spLocks noGrp="1"/>
          </p:cNvSpPr>
          <p:nvPr>
            <p:ph type="dt" sz="half" idx="2"/>
          </p:nvPr>
        </p:nvSpPr>
        <p:spPr>
          <a:xfrm>
            <a:off x="104775" y="6356350"/>
            <a:ext cx="16573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32B265-378E-43D1-B5DD-8FFE6461E367}" type="datetime2">
              <a:rPr lang="en-US" smtClean="0"/>
              <a:t>Friday, January 6, 2023</a:t>
            </a:fld>
            <a:endParaRPr lang="en-US"/>
          </a:p>
        </p:txBody>
      </p:sp>
      <p:sp>
        <p:nvSpPr>
          <p:cNvPr id="5" name="Footer Placeholder 4">
            <a:extLst>
              <a:ext uri="{FF2B5EF4-FFF2-40B4-BE49-F238E27FC236}">
                <a16:creationId xmlns:a16="http://schemas.microsoft.com/office/drawing/2014/main" id="{AC5CFB90-4335-54CB-8DF5-71F57FB4FE5D}"/>
              </a:ext>
            </a:extLst>
          </p:cNvPr>
          <p:cNvSpPr>
            <a:spLocks noGrp="1"/>
          </p:cNvSpPr>
          <p:nvPr>
            <p:ph type="ftr" sz="quarter" idx="3"/>
          </p:nvPr>
        </p:nvSpPr>
        <p:spPr>
          <a:xfrm>
            <a:off x="2143125" y="6356350"/>
            <a:ext cx="248602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Pre-Proposal Meeting</a:t>
            </a:r>
          </a:p>
        </p:txBody>
      </p:sp>
      <p:sp>
        <p:nvSpPr>
          <p:cNvPr id="6" name="Slide Number Placeholder 5">
            <a:extLst>
              <a:ext uri="{FF2B5EF4-FFF2-40B4-BE49-F238E27FC236}">
                <a16:creationId xmlns:a16="http://schemas.microsoft.com/office/drawing/2014/main" id="{9AD1600F-6099-C659-D305-B4DC14BEA33A}"/>
              </a:ext>
            </a:extLst>
          </p:cNvPr>
          <p:cNvSpPr>
            <a:spLocks noGrp="1"/>
          </p:cNvSpPr>
          <p:nvPr>
            <p:ph type="sldNum" sz="quarter" idx="4"/>
          </p:nvPr>
        </p:nvSpPr>
        <p:spPr>
          <a:xfrm>
            <a:off x="11353799" y="6356350"/>
            <a:ext cx="561975" cy="365125"/>
          </a:xfrm>
          <a:prstGeom prst="rect">
            <a:avLst/>
          </a:prstGeom>
        </p:spPr>
        <p:txBody>
          <a:bodyPr vert="horz" lIns="91440" tIns="45720" rIns="91440" bIns="45720" rtlCol="0" anchor="ctr"/>
          <a:lstStyle>
            <a:lvl1pPr algn="r">
              <a:defRPr sz="1200">
                <a:solidFill>
                  <a:schemeClr val="bg1"/>
                </a:solidFill>
              </a:defRPr>
            </a:lvl1pPr>
          </a:lstStyle>
          <a:p>
            <a:fld id="{3DDB34EE-B580-4044-AF6E-A5D5EC91FE48}" type="slidenum">
              <a:rPr lang="en-US" smtClean="0"/>
              <a:pPr/>
              <a:t>‹#›</a:t>
            </a:fld>
            <a:endParaRPr lang="en-US" dirty="0"/>
          </a:p>
        </p:txBody>
      </p:sp>
    </p:spTree>
    <p:extLst>
      <p:ext uri="{BB962C8B-B14F-4D97-AF65-F5344CB8AC3E}">
        <p14:creationId xmlns:p14="http://schemas.microsoft.com/office/powerpoint/2010/main" val="404687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AA7E36CC-A7BC-5330-7E2F-3AFCEC786E46}"/>
              </a:ext>
            </a:extLst>
          </p:cNvPr>
          <p:cNvSpPr>
            <a:spLocks noGrp="1"/>
          </p:cNvSpPr>
          <p:nvPr>
            <p:ph type="dt" sz="half" idx="10"/>
          </p:nvPr>
        </p:nvSpPr>
        <p:spPr>
          <a:xfrm>
            <a:off x="104775" y="6356350"/>
            <a:ext cx="16573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480644-80C5-4394-8935-79D8F2A397DE}" type="datetime2">
              <a:rPr lang="en-US" smtClean="0"/>
              <a:t>Friday, January 6, 2023</a:t>
            </a:fld>
            <a:endParaRPr lang="en-US"/>
          </a:p>
        </p:txBody>
      </p:sp>
      <p:sp>
        <p:nvSpPr>
          <p:cNvPr id="6" name="Footer Placeholder 4">
            <a:extLst>
              <a:ext uri="{FF2B5EF4-FFF2-40B4-BE49-F238E27FC236}">
                <a16:creationId xmlns:a16="http://schemas.microsoft.com/office/drawing/2014/main" id="{F7A3CBCE-7100-450A-C592-0D81BA402ED7}"/>
              </a:ext>
            </a:extLst>
          </p:cNvPr>
          <p:cNvSpPr>
            <a:spLocks noGrp="1"/>
          </p:cNvSpPr>
          <p:nvPr>
            <p:ph type="ftr" sz="quarter" idx="3"/>
          </p:nvPr>
        </p:nvSpPr>
        <p:spPr>
          <a:xfrm>
            <a:off x="2143125" y="6356350"/>
            <a:ext cx="248602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Pre-Proposal Meeting</a:t>
            </a:r>
          </a:p>
        </p:txBody>
      </p:sp>
      <p:sp>
        <p:nvSpPr>
          <p:cNvPr id="7" name="Slide Number Placeholder 5">
            <a:extLst>
              <a:ext uri="{FF2B5EF4-FFF2-40B4-BE49-F238E27FC236}">
                <a16:creationId xmlns:a16="http://schemas.microsoft.com/office/drawing/2014/main" id="{464D2FEA-8CEC-A991-0DB6-7C054B832380}"/>
              </a:ext>
            </a:extLst>
          </p:cNvPr>
          <p:cNvSpPr>
            <a:spLocks noGrp="1"/>
          </p:cNvSpPr>
          <p:nvPr>
            <p:ph type="sldNum" sz="quarter" idx="4"/>
          </p:nvPr>
        </p:nvSpPr>
        <p:spPr>
          <a:xfrm>
            <a:off x="11353799" y="6356350"/>
            <a:ext cx="561975" cy="365125"/>
          </a:xfrm>
          <a:prstGeom prst="rect">
            <a:avLst/>
          </a:prstGeom>
        </p:spPr>
        <p:txBody>
          <a:bodyPr vert="horz" lIns="91440" tIns="45720" rIns="91440" bIns="45720" rtlCol="0" anchor="ctr"/>
          <a:lstStyle>
            <a:lvl1pPr algn="r">
              <a:defRPr sz="1200">
                <a:solidFill>
                  <a:schemeClr val="bg1"/>
                </a:solidFill>
              </a:defRPr>
            </a:lvl1pPr>
          </a:lstStyle>
          <a:p>
            <a:fld id="{3DDB34EE-B580-4044-AF6E-A5D5EC91FE48}" type="slidenum">
              <a:rPr lang="en-US" smtClean="0"/>
              <a:pPr/>
              <a:t>‹#›</a:t>
            </a:fld>
            <a:endParaRPr lang="en-US" dirty="0"/>
          </a:p>
        </p:txBody>
      </p:sp>
    </p:spTree>
    <p:extLst>
      <p:ext uri="{BB962C8B-B14F-4D97-AF65-F5344CB8AC3E}">
        <p14:creationId xmlns:p14="http://schemas.microsoft.com/office/powerpoint/2010/main" val="498942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2B040268-EAFE-05C8-1BF7-FF9E210B8E43}"/>
              </a:ext>
            </a:extLst>
          </p:cNvPr>
          <p:cNvSpPr>
            <a:spLocks noGrp="1"/>
          </p:cNvSpPr>
          <p:nvPr>
            <p:ph type="dt" sz="half" idx="10"/>
          </p:nvPr>
        </p:nvSpPr>
        <p:spPr>
          <a:xfrm>
            <a:off x="104775" y="6356350"/>
            <a:ext cx="16573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EDA8B6-D1F8-4088-805E-9B7DA744262B}" type="datetime2">
              <a:rPr lang="en-US" smtClean="0"/>
              <a:t>Friday, January 6, 2023</a:t>
            </a:fld>
            <a:endParaRPr lang="en-US"/>
          </a:p>
        </p:txBody>
      </p:sp>
      <p:sp>
        <p:nvSpPr>
          <p:cNvPr id="6" name="Footer Placeholder 4">
            <a:extLst>
              <a:ext uri="{FF2B5EF4-FFF2-40B4-BE49-F238E27FC236}">
                <a16:creationId xmlns:a16="http://schemas.microsoft.com/office/drawing/2014/main" id="{A51FA255-53BA-E16D-9FBC-A4196E8BC7F2}"/>
              </a:ext>
            </a:extLst>
          </p:cNvPr>
          <p:cNvSpPr>
            <a:spLocks noGrp="1"/>
          </p:cNvSpPr>
          <p:nvPr>
            <p:ph type="ftr" sz="quarter" idx="3"/>
          </p:nvPr>
        </p:nvSpPr>
        <p:spPr>
          <a:xfrm>
            <a:off x="2143125" y="6356350"/>
            <a:ext cx="248602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Pre-Proposal Meeting</a:t>
            </a:r>
          </a:p>
        </p:txBody>
      </p:sp>
      <p:sp>
        <p:nvSpPr>
          <p:cNvPr id="7" name="Slide Number Placeholder 5">
            <a:extLst>
              <a:ext uri="{FF2B5EF4-FFF2-40B4-BE49-F238E27FC236}">
                <a16:creationId xmlns:a16="http://schemas.microsoft.com/office/drawing/2014/main" id="{EF40C4B8-D866-058A-EB36-AE327B898093}"/>
              </a:ext>
            </a:extLst>
          </p:cNvPr>
          <p:cNvSpPr>
            <a:spLocks noGrp="1"/>
          </p:cNvSpPr>
          <p:nvPr>
            <p:ph type="sldNum" sz="quarter" idx="4"/>
          </p:nvPr>
        </p:nvSpPr>
        <p:spPr>
          <a:xfrm>
            <a:off x="11353799" y="6356350"/>
            <a:ext cx="561975" cy="365125"/>
          </a:xfrm>
          <a:prstGeom prst="rect">
            <a:avLst/>
          </a:prstGeom>
        </p:spPr>
        <p:txBody>
          <a:bodyPr vert="horz" lIns="91440" tIns="45720" rIns="91440" bIns="45720" rtlCol="0" anchor="ctr"/>
          <a:lstStyle>
            <a:lvl1pPr algn="r">
              <a:defRPr sz="1200">
                <a:solidFill>
                  <a:schemeClr val="bg1"/>
                </a:solidFill>
              </a:defRPr>
            </a:lvl1pPr>
          </a:lstStyle>
          <a:p>
            <a:fld id="{3DDB34EE-B580-4044-AF6E-A5D5EC91FE48}" type="slidenum">
              <a:rPr lang="en-US" smtClean="0"/>
              <a:pPr/>
              <a:t>‹#›</a:t>
            </a:fld>
            <a:endParaRPr lang="en-US" dirty="0"/>
          </a:p>
        </p:txBody>
      </p:sp>
    </p:spTree>
    <p:extLst>
      <p:ext uri="{BB962C8B-B14F-4D97-AF65-F5344CB8AC3E}">
        <p14:creationId xmlns:p14="http://schemas.microsoft.com/office/powerpoint/2010/main" val="1954389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10515600" cy="3677708"/>
          </a:xfrm>
          <a:prstGeom prst="rect">
            <a:avLst/>
          </a:prstGeom>
        </p:spPr>
        <p:txBody>
          <a:bodyPr vert="eaVert"/>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08ABB40-2105-5DBB-5A1F-E71B5A7E60C5}"/>
              </a:ext>
            </a:extLst>
          </p:cNvPr>
          <p:cNvSpPr>
            <a:spLocks noGrp="1"/>
          </p:cNvSpPr>
          <p:nvPr>
            <p:ph type="dt" sz="half" idx="2"/>
          </p:nvPr>
        </p:nvSpPr>
        <p:spPr>
          <a:xfrm>
            <a:off x="104775" y="6356350"/>
            <a:ext cx="16573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3DF807-1986-429C-8EAE-CFE9BC3A8E2E}" type="datetime2">
              <a:rPr lang="en-US" smtClean="0"/>
              <a:t>Friday, January 6, 2023</a:t>
            </a:fld>
            <a:endParaRPr lang="en-US"/>
          </a:p>
        </p:txBody>
      </p:sp>
      <p:sp>
        <p:nvSpPr>
          <p:cNvPr id="5" name="Footer Placeholder 4">
            <a:extLst>
              <a:ext uri="{FF2B5EF4-FFF2-40B4-BE49-F238E27FC236}">
                <a16:creationId xmlns:a16="http://schemas.microsoft.com/office/drawing/2014/main" id="{C1AEEE36-A3E2-62EF-FD08-ADE2F35C40C3}"/>
              </a:ext>
            </a:extLst>
          </p:cNvPr>
          <p:cNvSpPr>
            <a:spLocks noGrp="1"/>
          </p:cNvSpPr>
          <p:nvPr>
            <p:ph type="ftr" sz="quarter" idx="3"/>
          </p:nvPr>
        </p:nvSpPr>
        <p:spPr>
          <a:xfrm>
            <a:off x="2143125" y="6356350"/>
            <a:ext cx="248602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Pre-Proposal Meeting</a:t>
            </a:r>
          </a:p>
        </p:txBody>
      </p:sp>
      <p:sp>
        <p:nvSpPr>
          <p:cNvPr id="6" name="Slide Number Placeholder 5">
            <a:extLst>
              <a:ext uri="{FF2B5EF4-FFF2-40B4-BE49-F238E27FC236}">
                <a16:creationId xmlns:a16="http://schemas.microsoft.com/office/drawing/2014/main" id="{2536B50C-F96F-02B9-DC20-D27DA040BE8F}"/>
              </a:ext>
            </a:extLst>
          </p:cNvPr>
          <p:cNvSpPr>
            <a:spLocks noGrp="1"/>
          </p:cNvSpPr>
          <p:nvPr>
            <p:ph type="sldNum" sz="quarter" idx="4"/>
          </p:nvPr>
        </p:nvSpPr>
        <p:spPr>
          <a:xfrm>
            <a:off x="11353799" y="6356350"/>
            <a:ext cx="561975" cy="365125"/>
          </a:xfrm>
          <a:prstGeom prst="rect">
            <a:avLst/>
          </a:prstGeom>
        </p:spPr>
        <p:txBody>
          <a:bodyPr vert="horz" lIns="91440" tIns="45720" rIns="91440" bIns="45720" rtlCol="0" anchor="ctr"/>
          <a:lstStyle>
            <a:lvl1pPr algn="r">
              <a:defRPr sz="1200">
                <a:solidFill>
                  <a:schemeClr val="bg1"/>
                </a:solidFill>
              </a:defRPr>
            </a:lvl1pPr>
          </a:lstStyle>
          <a:p>
            <a:fld id="{3DDB34EE-B580-4044-AF6E-A5D5EC91FE48}" type="slidenum">
              <a:rPr lang="en-US" smtClean="0"/>
              <a:pPr/>
              <a:t>‹#›</a:t>
            </a:fld>
            <a:endParaRPr lang="en-US" dirty="0"/>
          </a:p>
        </p:txBody>
      </p:sp>
    </p:spTree>
    <p:extLst>
      <p:ext uri="{BB962C8B-B14F-4D97-AF65-F5344CB8AC3E}">
        <p14:creationId xmlns:p14="http://schemas.microsoft.com/office/powerpoint/2010/main" val="1657861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47656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22287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EAF6A8-2CA4-E74C-5B1F-35239ED9EBDF}"/>
              </a:ext>
            </a:extLst>
          </p:cNvPr>
          <p:cNvSpPr>
            <a:spLocks noGrp="1"/>
          </p:cNvSpPr>
          <p:nvPr>
            <p:ph type="dt" sz="half" idx="2"/>
          </p:nvPr>
        </p:nvSpPr>
        <p:spPr>
          <a:xfrm>
            <a:off x="104775" y="6356350"/>
            <a:ext cx="16573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C51BC9-025B-4C3E-80A1-DA4CCB03FD03}" type="datetime2">
              <a:rPr lang="en-US" smtClean="0"/>
              <a:t>Friday, January 6, 2023</a:t>
            </a:fld>
            <a:endParaRPr lang="en-US"/>
          </a:p>
        </p:txBody>
      </p:sp>
      <p:sp>
        <p:nvSpPr>
          <p:cNvPr id="5" name="Footer Placeholder 4">
            <a:extLst>
              <a:ext uri="{FF2B5EF4-FFF2-40B4-BE49-F238E27FC236}">
                <a16:creationId xmlns:a16="http://schemas.microsoft.com/office/drawing/2014/main" id="{DB9AC8C6-B3C0-165F-EB4B-FDD8770CFF9D}"/>
              </a:ext>
            </a:extLst>
          </p:cNvPr>
          <p:cNvSpPr>
            <a:spLocks noGrp="1"/>
          </p:cNvSpPr>
          <p:nvPr>
            <p:ph type="ftr" sz="quarter" idx="3"/>
          </p:nvPr>
        </p:nvSpPr>
        <p:spPr>
          <a:xfrm>
            <a:off x="2143125" y="6356350"/>
            <a:ext cx="248602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Pre-Proposal Meeting</a:t>
            </a:r>
          </a:p>
        </p:txBody>
      </p:sp>
      <p:sp>
        <p:nvSpPr>
          <p:cNvPr id="6" name="Slide Number Placeholder 5">
            <a:extLst>
              <a:ext uri="{FF2B5EF4-FFF2-40B4-BE49-F238E27FC236}">
                <a16:creationId xmlns:a16="http://schemas.microsoft.com/office/drawing/2014/main" id="{F8EF6F7C-BC66-7AE9-33EB-6563F6AC8609}"/>
              </a:ext>
            </a:extLst>
          </p:cNvPr>
          <p:cNvSpPr>
            <a:spLocks noGrp="1"/>
          </p:cNvSpPr>
          <p:nvPr>
            <p:ph type="sldNum" sz="quarter" idx="4"/>
          </p:nvPr>
        </p:nvSpPr>
        <p:spPr>
          <a:xfrm>
            <a:off x="11353799" y="6356350"/>
            <a:ext cx="561975" cy="365125"/>
          </a:xfrm>
          <a:prstGeom prst="rect">
            <a:avLst/>
          </a:prstGeom>
        </p:spPr>
        <p:txBody>
          <a:bodyPr vert="horz" lIns="91440" tIns="45720" rIns="91440" bIns="45720" rtlCol="0" anchor="ctr"/>
          <a:lstStyle>
            <a:lvl1pPr algn="r">
              <a:defRPr sz="1200">
                <a:solidFill>
                  <a:schemeClr val="bg1"/>
                </a:solidFill>
              </a:defRPr>
            </a:lvl1pPr>
          </a:lstStyle>
          <a:p>
            <a:fld id="{3DDB34EE-B580-4044-AF6E-A5D5EC91FE48}" type="slidenum">
              <a:rPr lang="en-US" smtClean="0"/>
              <a:pPr/>
              <a:t>‹#›</a:t>
            </a:fld>
            <a:endParaRPr lang="en-US" dirty="0"/>
          </a:p>
        </p:txBody>
      </p:sp>
    </p:spTree>
    <p:extLst>
      <p:ext uri="{BB962C8B-B14F-4D97-AF65-F5344CB8AC3E}">
        <p14:creationId xmlns:p14="http://schemas.microsoft.com/office/powerpoint/2010/main" val="78482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828" y="12700"/>
            <a:ext cx="12181172"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8" name="Text Placeholder 7"/>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CFF74749-DE3C-01FE-FBCE-12256A2D2485}"/>
              </a:ext>
            </a:extLst>
          </p:cNvPr>
          <p:cNvSpPr>
            <a:spLocks noGrp="1"/>
          </p:cNvSpPr>
          <p:nvPr>
            <p:ph type="dt" sz="half" idx="2"/>
          </p:nvPr>
        </p:nvSpPr>
        <p:spPr>
          <a:xfrm>
            <a:off x="104775" y="6356350"/>
            <a:ext cx="16573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944E8D-AFDC-4066-B315-616FA923B641}" type="datetime2">
              <a:rPr lang="en-US" smtClean="0"/>
              <a:t>Friday, January 6, 2023</a:t>
            </a:fld>
            <a:endParaRPr lang="en-US"/>
          </a:p>
        </p:txBody>
      </p:sp>
      <p:sp>
        <p:nvSpPr>
          <p:cNvPr id="6" name="Footer Placeholder 4">
            <a:extLst>
              <a:ext uri="{FF2B5EF4-FFF2-40B4-BE49-F238E27FC236}">
                <a16:creationId xmlns:a16="http://schemas.microsoft.com/office/drawing/2014/main" id="{05C716FD-7EB9-0783-E151-8E84922E1063}"/>
              </a:ext>
            </a:extLst>
          </p:cNvPr>
          <p:cNvSpPr>
            <a:spLocks noGrp="1"/>
          </p:cNvSpPr>
          <p:nvPr>
            <p:ph type="ftr" sz="quarter" idx="3"/>
          </p:nvPr>
        </p:nvSpPr>
        <p:spPr>
          <a:xfrm>
            <a:off x="2143125" y="6356350"/>
            <a:ext cx="248602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Pre-Proposal Meeting</a:t>
            </a:r>
          </a:p>
        </p:txBody>
      </p:sp>
      <p:sp>
        <p:nvSpPr>
          <p:cNvPr id="7" name="Slide Number Placeholder 5">
            <a:extLst>
              <a:ext uri="{FF2B5EF4-FFF2-40B4-BE49-F238E27FC236}">
                <a16:creationId xmlns:a16="http://schemas.microsoft.com/office/drawing/2014/main" id="{6C9F633F-F1C5-5D73-CFC4-DCAE5E362093}"/>
              </a:ext>
            </a:extLst>
          </p:cNvPr>
          <p:cNvSpPr>
            <a:spLocks noGrp="1"/>
          </p:cNvSpPr>
          <p:nvPr>
            <p:ph type="sldNum" sz="quarter" idx="4"/>
          </p:nvPr>
        </p:nvSpPr>
        <p:spPr>
          <a:xfrm>
            <a:off x="11353799" y="6356350"/>
            <a:ext cx="561975" cy="365125"/>
          </a:xfrm>
          <a:prstGeom prst="rect">
            <a:avLst/>
          </a:prstGeom>
        </p:spPr>
        <p:txBody>
          <a:bodyPr vert="horz" lIns="91440" tIns="45720" rIns="91440" bIns="45720" rtlCol="0" anchor="ctr"/>
          <a:lstStyle>
            <a:lvl1pPr algn="r">
              <a:defRPr sz="1200">
                <a:solidFill>
                  <a:schemeClr val="bg1"/>
                </a:solidFill>
              </a:defRPr>
            </a:lvl1pPr>
          </a:lstStyle>
          <a:p>
            <a:fld id="{3DDB34EE-B580-4044-AF6E-A5D5EC91FE48}" type="slidenum">
              <a:rPr lang="en-US" smtClean="0"/>
              <a:pPr/>
              <a:t>‹#›</a:t>
            </a:fld>
            <a:endParaRPr lang="en-US" dirty="0"/>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b="1" i="0" kern="1200">
          <a:solidFill>
            <a:srgbClr val="00B0F0"/>
          </a:solidFill>
          <a:latin typeface="Open Sans" charset="0"/>
          <a:ea typeface="Open Sans" charset="0"/>
          <a:cs typeface="Open Sans" charset="0"/>
        </a:defRPr>
      </a:lvl1pPr>
    </p:titleStyle>
    <p:body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2400" b="0" i="0" kern="1200">
          <a:solidFill>
            <a:schemeClr val="tx1"/>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hyperlink" Target="https://procurement.opengov.com/portal/shra/projects/33444" TargetMode="Externa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sp>
        <p:nvSpPr>
          <p:cNvPr id="8" name="Rounded Rectangle 7"/>
          <p:cNvSpPr/>
          <p:nvPr/>
        </p:nvSpPr>
        <p:spPr>
          <a:xfrm>
            <a:off x="1807633" y="5487666"/>
            <a:ext cx="8576734" cy="455487"/>
          </a:xfrm>
          <a:prstGeom prst="roundRect">
            <a:avLst>
              <a:gd name="adj" fmla="val 50000"/>
            </a:avLst>
          </a:prstGeom>
          <a:solidFill>
            <a:srgbClr val="00B0F0"/>
          </a:solidFill>
          <a:ln>
            <a:noFill/>
          </a:ln>
          <a:effectLst>
            <a:outerShdw dist="508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 y="4605867"/>
            <a:ext cx="12191999" cy="830997"/>
          </a:xfrm>
          <a:prstGeom prst="rect">
            <a:avLst/>
          </a:prstGeom>
          <a:noFill/>
          <a:effectLst>
            <a:outerShdw dist="50800" dir="2700000" algn="tl" rotWithShape="0">
              <a:prstClr val="black">
                <a:alpha val="20000"/>
              </a:prstClr>
            </a:outerShdw>
          </a:effectLst>
        </p:spPr>
        <p:txBody>
          <a:bodyPr wrap="square" rtlCol="0">
            <a:spAutoFit/>
          </a:bodyPr>
          <a:lstStyle/>
          <a:p>
            <a:pPr algn="ctr"/>
            <a:r>
              <a:rPr lang="en-US" sz="4800" b="1" dirty="0">
                <a:solidFill>
                  <a:schemeClr val="bg1"/>
                </a:solidFill>
                <a:latin typeface="Open Sans" charset="0"/>
                <a:ea typeface="Open Sans" charset="0"/>
                <a:cs typeface="Open Sans" charset="0"/>
              </a:rPr>
              <a:t>Fire </a:t>
            </a:r>
            <a:r>
              <a:rPr lang="en-US" sz="4800" b="1">
                <a:solidFill>
                  <a:schemeClr val="bg1"/>
                </a:solidFill>
                <a:latin typeface="Open Sans" charset="0"/>
                <a:ea typeface="Open Sans" charset="0"/>
                <a:cs typeface="Open Sans" charset="0"/>
              </a:rPr>
              <a:t>Protection Services</a:t>
            </a:r>
            <a:endParaRPr lang="en-US" sz="4800" b="1" dirty="0">
              <a:solidFill>
                <a:schemeClr val="bg1"/>
              </a:solidFill>
              <a:latin typeface="Open Sans" charset="0"/>
              <a:ea typeface="Open Sans" charset="0"/>
              <a:cs typeface="Open Sans" charset="0"/>
            </a:endParaRPr>
          </a:p>
        </p:txBody>
      </p:sp>
      <p:sp>
        <p:nvSpPr>
          <p:cNvPr id="9" name="TextBox 8"/>
          <p:cNvSpPr txBox="1"/>
          <p:nvPr/>
        </p:nvSpPr>
        <p:spPr>
          <a:xfrm>
            <a:off x="1807633" y="5515354"/>
            <a:ext cx="8576734" cy="400110"/>
          </a:xfrm>
          <a:prstGeom prst="rect">
            <a:avLst/>
          </a:prstGeom>
          <a:noFill/>
          <a:effectLst/>
        </p:spPr>
        <p:txBody>
          <a:bodyPr wrap="square" rtlCol="0">
            <a:spAutoFit/>
          </a:bodyPr>
          <a:lstStyle/>
          <a:p>
            <a:pPr algn="ctr"/>
            <a:r>
              <a:rPr lang="en-US" sz="2000" spc="600" dirty="0">
                <a:solidFill>
                  <a:schemeClr val="bg1"/>
                </a:solidFill>
                <a:latin typeface="Open Sans" charset="0"/>
                <a:ea typeface="Open Sans" charset="0"/>
                <a:cs typeface="Open Sans" charset="0"/>
              </a:rPr>
              <a:t>Pre-proposal Meeting – January 6, 2023</a:t>
            </a:r>
          </a:p>
        </p:txBody>
      </p:sp>
      <p:sp>
        <p:nvSpPr>
          <p:cNvPr id="14" name="Freeform 13"/>
          <p:cNvSpPr>
            <a:spLocks/>
          </p:cNvSpPr>
          <p:nvPr/>
        </p:nvSpPr>
        <p:spPr>
          <a:xfrm>
            <a:off x="0" y="872068"/>
            <a:ext cx="12175067" cy="3234266"/>
          </a:xfrm>
          <a:custGeom>
            <a:avLst/>
            <a:gdLst>
              <a:gd name="connsiteX0" fmla="*/ 0 w 12175067"/>
              <a:gd name="connsiteY0" fmla="*/ 3217603 h 3217603"/>
              <a:gd name="connsiteX1" fmla="*/ 6781800 w 12175067"/>
              <a:gd name="connsiteY1" fmla="*/ 508269 h 3217603"/>
              <a:gd name="connsiteX2" fmla="*/ 12175067 w 12175067"/>
              <a:gd name="connsiteY2" fmla="*/ 51069 h 3217603"/>
            </a:gdLst>
            <a:ahLst/>
            <a:cxnLst>
              <a:cxn ang="0">
                <a:pos x="connsiteX0" y="connsiteY0"/>
              </a:cxn>
              <a:cxn ang="0">
                <a:pos x="connsiteX1" y="connsiteY1"/>
              </a:cxn>
              <a:cxn ang="0">
                <a:pos x="connsiteX2" y="connsiteY2"/>
              </a:cxn>
            </a:cxnLst>
            <a:rect l="l" t="t" r="r" b="b"/>
            <a:pathLst>
              <a:path w="12175067" h="3217603">
                <a:moveTo>
                  <a:pt x="0" y="3217603"/>
                </a:moveTo>
                <a:cubicBezTo>
                  <a:pt x="2376311" y="2126814"/>
                  <a:pt x="4752622" y="1036025"/>
                  <a:pt x="6781800" y="508269"/>
                </a:cubicBezTo>
                <a:cubicBezTo>
                  <a:pt x="8810978" y="-19487"/>
                  <a:pt x="11185878" y="-61820"/>
                  <a:pt x="12175067" y="51069"/>
                </a:cubicBezTo>
              </a:path>
            </a:pathLst>
          </a:custGeom>
          <a:noFill/>
          <a:ln w="31750" cap="rnd">
            <a:solidFill>
              <a:schemeClr val="bg1"/>
            </a:solidFill>
            <a:prstDash val="sysDot"/>
            <a:round/>
          </a:ln>
          <a:effectLst>
            <a:outerShdw dist="254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5161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Team Introduction</a:t>
            </a:r>
          </a:p>
        </p:txBody>
      </p:sp>
      <p:sp>
        <p:nvSpPr>
          <p:cNvPr id="5" name="Content Placeholder 4"/>
          <p:cNvSpPr>
            <a:spLocks noGrp="1"/>
          </p:cNvSpPr>
          <p:nvPr>
            <p:ph sz="half" idx="2"/>
          </p:nvPr>
        </p:nvSpPr>
        <p:spPr>
          <a:xfrm>
            <a:off x="99527" y="1690688"/>
            <a:ext cx="4040394" cy="2403971"/>
          </a:xfrm>
        </p:spPr>
        <p:txBody>
          <a:bodyPr>
            <a:normAutofit/>
          </a:bodyPr>
          <a:lstStyle/>
          <a:p>
            <a:pPr marL="0" indent="0" algn="r">
              <a:lnSpc>
                <a:spcPct val="100000"/>
              </a:lnSpc>
              <a:buNone/>
            </a:pPr>
            <a:r>
              <a:rPr lang="en-US" i="1" dirty="0"/>
              <a:t>Buyer:</a:t>
            </a:r>
          </a:p>
          <a:p>
            <a:pPr marL="0" indent="0" algn="r">
              <a:lnSpc>
                <a:spcPct val="100000"/>
              </a:lnSpc>
              <a:buNone/>
            </a:pPr>
            <a:r>
              <a:rPr lang="en-US" i="1" dirty="0"/>
              <a:t>Compliance Analyst:</a:t>
            </a:r>
          </a:p>
          <a:p>
            <a:pPr marL="0" indent="0" algn="r">
              <a:lnSpc>
                <a:spcPct val="100000"/>
              </a:lnSpc>
              <a:buNone/>
            </a:pPr>
            <a:r>
              <a:rPr lang="en-US" i="1" dirty="0"/>
              <a:t>Section 3 Administrator:</a:t>
            </a:r>
          </a:p>
          <a:p>
            <a:pPr marL="0" indent="0" algn="r">
              <a:lnSpc>
                <a:spcPct val="100000"/>
              </a:lnSpc>
              <a:buNone/>
            </a:pPr>
            <a:r>
              <a:rPr lang="en-US" i="1" dirty="0"/>
              <a:t>Project Manager :</a:t>
            </a:r>
          </a:p>
        </p:txBody>
      </p:sp>
      <p:sp>
        <p:nvSpPr>
          <p:cNvPr id="7" name="Content Placeholder 6"/>
          <p:cNvSpPr>
            <a:spLocks noGrp="1"/>
          </p:cNvSpPr>
          <p:nvPr>
            <p:ph sz="quarter" idx="4"/>
          </p:nvPr>
        </p:nvSpPr>
        <p:spPr>
          <a:xfrm>
            <a:off x="4139921" y="1705914"/>
            <a:ext cx="7952552" cy="2403970"/>
          </a:xfrm>
        </p:spPr>
        <p:txBody>
          <a:bodyPr>
            <a:noAutofit/>
          </a:bodyPr>
          <a:lstStyle/>
          <a:p>
            <a:pPr marL="0" indent="0">
              <a:lnSpc>
                <a:spcPct val="100000"/>
              </a:lnSpc>
              <a:buNone/>
            </a:pPr>
            <a:r>
              <a:rPr lang="en-US" dirty="0"/>
              <a:t>Monica Albert</a:t>
            </a:r>
          </a:p>
          <a:p>
            <a:pPr marL="0" indent="0">
              <a:lnSpc>
                <a:spcPct val="100000"/>
              </a:lnSpc>
              <a:buNone/>
            </a:pPr>
            <a:r>
              <a:rPr lang="en-US"/>
              <a:t>Keith Peloquin</a:t>
            </a:r>
            <a:endParaRPr lang="en-US" dirty="0"/>
          </a:p>
          <a:p>
            <a:pPr marL="0" indent="0">
              <a:lnSpc>
                <a:spcPct val="100000"/>
              </a:lnSpc>
              <a:buNone/>
            </a:pPr>
            <a:r>
              <a:rPr lang="en-US" dirty="0"/>
              <a:t>Edward Lewis</a:t>
            </a:r>
          </a:p>
          <a:p>
            <a:pPr marL="0" indent="0">
              <a:lnSpc>
                <a:spcPct val="100000"/>
              </a:lnSpc>
              <a:buNone/>
            </a:pPr>
            <a:r>
              <a:rPr lang="en-US" dirty="0"/>
              <a:t>Michael </a:t>
            </a:r>
            <a:r>
              <a:rPr lang="en-US" dirty="0" err="1"/>
              <a:t>Chism</a:t>
            </a:r>
            <a:endParaRPr lang="en-US" dirty="0"/>
          </a:p>
          <a:p>
            <a:pPr marL="0" indent="0">
              <a:lnSpc>
                <a:spcPct val="100000"/>
              </a:lnSpc>
              <a:buNone/>
            </a:pPr>
            <a:endParaRPr lang="en-US" dirty="0"/>
          </a:p>
        </p:txBody>
      </p:sp>
      <p:sp>
        <p:nvSpPr>
          <p:cNvPr id="8" name="Date Placeholder 7">
            <a:extLst>
              <a:ext uri="{FF2B5EF4-FFF2-40B4-BE49-F238E27FC236}">
                <a16:creationId xmlns:a16="http://schemas.microsoft.com/office/drawing/2014/main" id="{D3C4DDE6-48C3-7D15-63FA-7DE64AA7B7AF}"/>
              </a:ext>
            </a:extLst>
          </p:cNvPr>
          <p:cNvSpPr>
            <a:spLocks noGrp="1"/>
          </p:cNvSpPr>
          <p:nvPr>
            <p:ph type="dt" sz="half" idx="10"/>
          </p:nvPr>
        </p:nvSpPr>
        <p:spPr/>
        <p:txBody>
          <a:bodyPr/>
          <a:lstStyle/>
          <a:p>
            <a:fld id="{76A4CA7B-2966-4F95-98C6-31D055077179}" type="datetime2">
              <a:rPr lang="en-US" smtClean="0"/>
              <a:t>Friday, January 6, 2023</a:t>
            </a:fld>
            <a:endParaRPr lang="en-US" dirty="0"/>
          </a:p>
        </p:txBody>
      </p:sp>
      <p:sp>
        <p:nvSpPr>
          <p:cNvPr id="4" name="Footer Placeholder 3">
            <a:extLst>
              <a:ext uri="{FF2B5EF4-FFF2-40B4-BE49-F238E27FC236}">
                <a16:creationId xmlns:a16="http://schemas.microsoft.com/office/drawing/2014/main" id="{401B13B4-EAC6-B1A2-892B-023DE13FFD60}"/>
              </a:ext>
            </a:extLst>
          </p:cNvPr>
          <p:cNvSpPr>
            <a:spLocks noGrp="1"/>
          </p:cNvSpPr>
          <p:nvPr>
            <p:ph type="ftr" sz="quarter" idx="11"/>
          </p:nvPr>
        </p:nvSpPr>
        <p:spPr/>
        <p:txBody>
          <a:bodyPr/>
          <a:lstStyle/>
          <a:p>
            <a:r>
              <a:rPr lang="en-US" dirty="0"/>
              <a:t>Pre-Proposal Meeting</a:t>
            </a:r>
          </a:p>
        </p:txBody>
      </p:sp>
      <p:sp>
        <p:nvSpPr>
          <p:cNvPr id="6" name="Slide Number Placeholder 5">
            <a:extLst>
              <a:ext uri="{FF2B5EF4-FFF2-40B4-BE49-F238E27FC236}">
                <a16:creationId xmlns:a16="http://schemas.microsoft.com/office/drawing/2014/main" id="{9DCF38DE-2EE5-9F3D-304F-A9B3ED333EDB}"/>
              </a:ext>
            </a:extLst>
          </p:cNvPr>
          <p:cNvSpPr>
            <a:spLocks noGrp="1"/>
          </p:cNvSpPr>
          <p:nvPr>
            <p:ph type="sldNum" sz="quarter" idx="12"/>
          </p:nvPr>
        </p:nvSpPr>
        <p:spPr/>
        <p:txBody>
          <a:bodyPr/>
          <a:lstStyle/>
          <a:p>
            <a:fld id="{3DDB34EE-B580-4044-AF6E-A5D5EC91FE48}" type="slidenum">
              <a:rPr lang="en-US" smtClean="0"/>
              <a:pPr/>
              <a:t>2</a:t>
            </a:fld>
            <a:endParaRPr lang="en-US" dirty="0"/>
          </a:p>
        </p:txBody>
      </p:sp>
      <p:sp>
        <p:nvSpPr>
          <p:cNvPr id="11" name="TextBox 10">
            <a:extLst>
              <a:ext uri="{FF2B5EF4-FFF2-40B4-BE49-F238E27FC236}">
                <a16:creationId xmlns:a16="http://schemas.microsoft.com/office/drawing/2014/main" id="{D0836CCA-1E95-5F3F-00A0-45BB7AB631F6}"/>
              </a:ext>
            </a:extLst>
          </p:cNvPr>
          <p:cNvSpPr txBox="1"/>
          <p:nvPr/>
        </p:nvSpPr>
        <p:spPr>
          <a:xfrm>
            <a:off x="141977" y="4231241"/>
            <a:ext cx="11773797" cy="2123658"/>
          </a:xfrm>
          <a:prstGeom prst="rect">
            <a:avLst/>
          </a:prstGeom>
          <a:solidFill>
            <a:schemeClr val="accent2">
              <a:lumMod val="20000"/>
              <a:lumOff val="80000"/>
            </a:schemeClr>
          </a:solidFill>
          <a:ln w="28575">
            <a:solidFill>
              <a:srgbClr val="FF0000"/>
            </a:solidFill>
          </a:ln>
        </p:spPr>
        <p:txBody>
          <a:bodyPr wrap="square" rtlCol="0">
            <a:spAutoFit/>
          </a:bodyPr>
          <a:lstStyle/>
          <a:p>
            <a:r>
              <a:rPr lang="en-US" sz="2800" b="1" u="sng" dirty="0">
                <a:latin typeface="Open Sans" panose="020B0606030504020204" pitchFamily="34" charset="0"/>
                <a:ea typeface="Open Sans" panose="020B0606030504020204" pitchFamily="34" charset="0"/>
                <a:cs typeface="Open Sans" panose="020B0606030504020204" pitchFamily="34" charset="0"/>
              </a:rPr>
              <a:t>Point of Contact</a:t>
            </a:r>
          </a:p>
          <a:p>
            <a:r>
              <a:rPr lang="en-US" sz="2800" i="1" dirty="0">
                <a:latin typeface="Open Sans" panose="020B0606030504020204" pitchFamily="34" charset="0"/>
                <a:ea typeface="Open Sans" panose="020B0606030504020204" pitchFamily="34" charset="0"/>
                <a:cs typeface="Open Sans" panose="020B0606030504020204" pitchFamily="34" charset="0"/>
              </a:rPr>
              <a:t>Name: </a:t>
            </a:r>
            <a:r>
              <a:rPr lang="en-US" sz="2800" dirty="0">
                <a:latin typeface="Open Sans" panose="020B0606030504020204" pitchFamily="34" charset="0"/>
                <a:ea typeface="Open Sans" panose="020B0606030504020204" pitchFamily="34" charset="0"/>
                <a:cs typeface="Open Sans" panose="020B0606030504020204" pitchFamily="34" charset="0"/>
              </a:rPr>
              <a:t> Monica Albert</a:t>
            </a:r>
          </a:p>
          <a:p>
            <a:r>
              <a:rPr lang="en-US" sz="2800" i="1" dirty="0">
                <a:latin typeface="Open Sans" panose="020B0606030504020204" pitchFamily="34" charset="0"/>
                <a:ea typeface="Open Sans" panose="020B0606030504020204" pitchFamily="34" charset="0"/>
                <a:cs typeface="Open Sans" panose="020B0606030504020204" pitchFamily="34" charset="0"/>
              </a:rPr>
              <a:t>Email</a:t>
            </a:r>
            <a:r>
              <a:rPr lang="en-US" sz="2800" dirty="0">
                <a:latin typeface="Open Sans" panose="020B0606030504020204" pitchFamily="34" charset="0"/>
                <a:ea typeface="Open Sans" panose="020B0606030504020204" pitchFamily="34" charset="0"/>
                <a:cs typeface="Open Sans" panose="020B0606030504020204" pitchFamily="34" charset="0"/>
              </a:rPr>
              <a:t>: msalbert@shra.org</a:t>
            </a:r>
          </a:p>
          <a:p>
            <a:r>
              <a:rPr lang="en-US" sz="2000" b="1" dirty="0">
                <a:latin typeface="Open Sans" panose="020B0606030504020204" pitchFamily="34" charset="0"/>
                <a:ea typeface="Open Sans" panose="020B0606030504020204" pitchFamily="34" charset="0"/>
                <a:cs typeface="Open Sans" panose="020B0606030504020204" pitchFamily="34" charset="0"/>
              </a:rPr>
              <a:t>**Do not contact anyone else in the Agency or your bid may be deemed unresponsive**</a:t>
            </a:r>
          </a:p>
          <a:p>
            <a:endParaRPr lang="en-US" sz="28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09691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Obtaining The Bid Package</a:t>
            </a:r>
          </a:p>
        </p:txBody>
      </p:sp>
      <p:sp>
        <p:nvSpPr>
          <p:cNvPr id="5" name="Content Placeholder 4"/>
          <p:cNvSpPr>
            <a:spLocks noGrp="1"/>
          </p:cNvSpPr>
          <p:nvPr>
            <p:ph sz="half" idx="2"/>
          </p:nvPr>
        </p:nvSpPr>
        <p:spPr>
          <a:xfrm>
            <a:off x="1586556" y="1690688"/>
            <a:ext cx="9018889" cy="2151062"/>
          </a:xfrm>
        </p:spPr>
        <p:txBody>
          <a:bodyPr>
            <a:normAutofit/>
          </a:bodyPr>
          <a:lstStyle/>
          <a:p>
            <a:pPr marL="0" indent="0" algn="ctr">
              <a:lnSpc>
                <a:spcPct val="100000"/>
              </a:lnSpc>
              <a:buNone/>
            </a:pPr>
            <a:r>
              <a:rPr lang="en-US" i="1" dirty="0"/>
              <a:t>Obtain the Bid Package on </a:t>
            </a:r>
            <a:r>
              <a:rPr lang="en-US" i="1" dirty="0" err="1"/>
              <a:t>OpenGov</a:t>
            </a:r>
            <a:r>
              <a:rPr lang="en-US" i="1" dirty="0"/>
              <a:t> Here:</a:t>
            </a:r>
          </a:p>
          <a:p>
            <a:pPr marL="0" indent="0" algn="ctr">
              <a:lnSpc>
                <a:spcPct val="100000"/>
              </a:lnSpc>
              <a:buNone/>
            </a:pPr>
            <a:r>
              <a:rPr lang="en-US" sz="1800" u="sng" dirty="0">
                <a:solidFill>
                  <a:srgbClr val="0000FF"/>
                </a:solidFill>
                <a:effectLst/>
                <a:latin typeface="Tahoma" panose="020B0604030504040204" pitchFamily="34" charset="0"/>
                <a:ea typeface="Times New Roman" panose="02020603050405020304" pitchFamily="18" charset="0"/>
                <a:hlinkClick r:id="rId2"/>
              </a:rPr>
              <a:t>https://procurement.opengov.com/portal/shra/projects/33444</a:t>
            </a:r>
            <a:endParaRPr lang="en-US" i="1" dirty="0"/>
          </a:p>
        </p:txBody>
      </p:sp>
      <p:sp>
        <p:nvSpPr>
          <p:cNvPr id="6" name="Date Placeholder 5">
            <a:extLst>
              <a:ext uri="{FF2B5EF4-FFF2-40B4-BE49-F238E27FC236}">
                <a16:creationId xmlns:a16="http://schemas.microsoft.com/office/drawing/2014/main" id="{1733A8F1-8CCD-0AEA-8239-B078300A7C7C}"/>
              </a:ext>
            </a:extLst>
          </p:cNvPr>
          <p:cNvSpPr>
            <a:spLocks noGrp="1"/>
          </p:cNvSpPr>
          <p:nvPr>
            <p:ph type="dt" sz="half" idx="10"/>
          </p:nvPr>
        </p:nvSpPr>
        <p:spPr/>
        <p:txBody>
          <a:bodyPr/>
          <a:lstStyle/>
          <a:p>
            <a:fld id="{3CFEB8FD-5A8C-43B0-9D03-BF96897E2AC6}" type="datetime2">
              <a:rPr lang="en-US" smtClean="0"/>
              <a:t>Friday, January 6, 2023</a:t>
            </a:fld>
            <a:endParaRPr lang="en-US"/>
          </a:p>
        </p:txBody>
      </p:sp>
      <p:sp>
        <p:nvSpPr>
          <p:cNvPr id="8" name="Footer Placeholder 7">
            <a:extLst>
              <a:ext uri="{FF2B5EF4-FFF2-40B4-BE49-F238E27FC236}">
                <a16:creationId xmlns:a16="http://schemas.microsoft.com/office/drawing/2014/main" id="{4312FE4F-78F8-F02B-B85F-ECCBBCBE2BD5}"/>
              </a:ext>
            </a:extLst>
          </p:cNvPr>
          <p:cNvSpPr>
            <a:spLocks noGrp="1"/>
          </p:cNvSpPr>
          <p:nvPr>
            <p:ph type="ftr" sz="quarter" idx="11"/>
          </p:nvPr>
        </p:nvSpPr>
        <p:spPr/>
        <p:txBody>
          <a:bodyPr/>
          <a:lstStyle/>
          <a:p>
            <a:r>
              <a:rPr lang="en-US" dirty="0"/>
              <a:t>Pre-Proposal Meeting</a:t>
            </a:r>
          </a:p>
        </p:txBody>
      </p:sp>
      <p:sp>
        <p:nvSpPr>
          <p:cNvPr id="9" name="Slide Number Placeholder 8">
            <a:extLst>
              <a:ext uri="{FF2B5EF4-FFF2-40B4-BE49-F238E27FC236}">
                <a16:creationId xmlns:a16="http://schemas.microsoft.com/office/drawing/2014/main" id="{372EF12B-0C53-67D7-3961-4F0396FB100F}"/>
              </a:ext>
            </a:extLst>
          </p:cNvPr>
          <p:cNvSpPr>
            <a:spLocks noGrp="1"/>
          </p:cNvSpPr>
          <p:nvPr>
            <p:ph type="sldNum" sz="quarter" idx="12"/>
          </p:nvPr>
        </p:nvSpPr>
        <p:spPr/>
        <p:txBody>
          <a:bodyPr/>
          <a:lstStyle/>
          <a:p>
            <a:fld id="{CA61E7F5-B682-4CAF-BF73-807F8B6A9F44}" type="slidenum">
              <a:rPr lang="en-US" smtClean="0"/>
              <a:pPr/>
              <a:t>3</a:t>
            </a:fld>
            <a:endParaRPr lang="en-US" dirty="0"/>
          </a:p>
        </p:txBody>
      </p:sp>
      <p:sp>
        <p:nvSpPr>
          <p:cNvPr id="10" name="Content Placeholder 6">
            <a:extLst>
              <a:ext uri="{FF2B5EF4-FFF2-40B4-BE49-F238E27FC236}">
                <a16:creationId xmlns:a16="http://schemas.microsoft.com/office/drawing/2014/main" id="{1BFFCD03-FFB5-FEB1-0910-08248FAF1B96}"/>
              </a:ext>
            </a:extLst>
          </p:cNvPr>
          <p:cNvSpPr txBox="1">
            <a:spLocks/>
          </p:cNvSpPr>
          <p:nvPr/>
        </p:nvSpPr>
        <p:spPr>
          <a:xfrm>
            <a:off x="344231" y="3841750"/>
            <a:ext cx="11503537" cy="16891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2400" b="0" i="0" kern="1200">
                <a:solidFill>
                  <a:schemeClr val="tx1"/>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ct val="100000"/>
              </a:lnSpc>
              <a:buFont typeface="Arial"/>
              <a:buNone/>
            </a:pPr>
            <a:r>
              <a:rPr lang="en-US" b="1" dirty="0"/>
              <a:t>You do not need to pay to access the Bid Package. Use this direct link and you will be able to access the Bid Package without any payment requested. Planet Bids has paid plans that you do not need to sign up for.</a:t>
            </a:r>
            <a:endParaRPr lang="en-US" dirty="0"/>
          </a:p>
        </p:txBody>
      </p:sp>
    </p:spTree>
    <p:extLst>
      <p:ext uri="{BB962C8B-B14F-4D97-AF65-F5344CB8AC3E}">
        <p14:creationId xmlns:p14="http://schemas.microsoft.com/office/powerpoint/2010/main" val="3533821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65125"/>
            <a:ext cx="11160967" cy="1325563"/>
          </a:xfrm>
        </p:spPr>
        <p:txBody>
          <a:bodyPr/>
          <a:lstStyle/>
          <a:p>
            <a:r>
              <a:rPr lang="en-US" dirty="0"/>
              <a:t>Buyers Dates and Important Information</a:t>
            </a:r>
          </a:p>
        </p:txBody>
      </p:sp>
      <p:sp>
        <p:nvSpPr>
          <p:cNvPr id="9" name="Content Placeholder 4"/>
          <p:cNvSpPr txBox="1">
            <a:spLocks/>
          </p:cNvSpPr>
          <p:nvPr/>
        </p:nvSpPr>
        <p:spPr>
          <a:xfrm>
            <a:off x="0" y="1690688"/>
            <a:ext cx="4153546" cy="4719443"/>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2400" b="0" i="0" kern="1200">
                <a:solidFill>
                  <a:schemeClr val="tx1"/>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r">
              <a:lnSpc>
                <a:spcPct val="100000"/>
              </a:lnSpc>
              <a:buFont typeface="Arial"/>
              <a:buNone/>
            </a:pPr>
            <a:r>
              <a:rPr lang="en-US" sz="2400" b="1" i="1" dirty="0"/>
              <a:t>Pre-Proposal Meeting 1:</a:t>
            </a:r>
            <a:endParaRPr lang="en-US" sz="2400" i="1" dirty="0"/>
          </a:p>
          <a:p>
            <a:pPr marL="0" indent="0" algn="r">
              <a:lnSpc>
                <a:spcPct val="100000"/>
              </a:lnSpc>
              <a:buNone/>
            </a:pPr>
            <a:r>
              <a:rPr lang="en-US" sz="2400" b="1" i="1" dirty="0"/>
              <a:t>RFI End Date:</a:t>
            </a:r>
          </a:p>
          <a:p>
            <a:pPr marL="0" indent="0" algn="r">
              <a:lnSpc>
                <a:spcPct val="100000"/>
              </a:lnSpc>
              <a:buNone/>
            </a:pPr>
            <a:endParaRPr lang="en-US" sz="2400" b="1" i="1" dirty="0"/>
          </a:p>
          <a:p>
            <a:pPr marL="0" indent="0" algn="r">
              <a:lnSpc>
                <a:spcPct val="100000"/>
              </a:lnSpc>
              <a:buNone/>
            </a:pPr>
            <a:r>
              <a:rPr lang="en-US" sz="2400" b="1" i="1" dirty="0"/>
              <a:t>Addendum Release Date:</a:t>
            </a:r>
          </a:p>
          <a:p>
            <a:pPr marL="0" indent="0" algn="r">
              <a:lnSpc>
                <a:spcPct val="100000"/>
              </a:lnSpc>
              <a:buNone/>
            </a:pPr>
            <a:r>
              <a:rPr lang="en-US" sz="2400" b="1" i="1" dirty="0"/>
              <a:t>Proposal Due Date:</a:t>
            </a:r>
          </a:p>
        </p:txBody>
      </p:sp>
      <p:sp>
        <p:nvSpPr>
          <p:cNvPr id="10" name="Content Placeholder 6"/>
          <p:cNvSpPr txBox="1">
            <a:spLocks/>
          </p:cNvSpPr>
          <p:nvPr/>
        </p:nvSpPr>
        <p:spPr>
          <a:xfrm>
            <a:off x="4153546" y="1690688"/>
            <a:ext cx="7938927" cy="4719443"/>
          </a:xfrm>
          <a:prstGeom prst="rect">
            <a:avLst/>
          </a:prstGeom>
        </p:spPr>
        <p:txBody>
          <a:bodyPr>
            <a:noAutofit/>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2400" b="0" i="0" kern="1200">
                <a:solidFill>
                  <a:schemeClr val="tx1"/>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buFont typeface="Arial"/>
              <a:buNone/>
            </a:pPr>
            <a:r>
              <a:rPr lang="en-US" sz="2400" dirty="0"/>
              <a:t>January 6, 2023 at 10:00 a.m.</a:t>
            </a:r>
            <a:endParaRPr lang="en-US" dirty="0"/>
          </a:p>
          <a:p>
            <a:pPr marL="0" indent="0">
              <a:lnSpc>
                <a:spcPct val="100000"/>
              </a:lnSpc>
              <a:buFont typeface="Arial"/>
              <a:buNone/>
            </a:pPr>
            <a:r>
              <a:rPr lang="en-US" sz="2400" dirty="0"/>
              <a:t>January 19, 2023 by 9:00 a.m.</a:t>
            </a:r>
          </a:p>
          <a:p>
            <a:pPr marL="0" indent="0">
              <a:lnSpc>
                <a:spcPct val="100000"/>
              </a:lnSpc>
              <a:buNone/>
            </a:pPr>
            <a:r>
              <a:rPr lang="en-US" sz="2400" dirty="0"/>
              <a:t> </a:t>
            </a:r>
            <a:r>
              <a:rPr lang="en-US" sz="2400" i="1" u="sng" dirty="0"/>
              <a:t>**RFI Through </a:t>
            </a:r>
            <a:r>
              <a:rPr lang="en-US" sz="2400" i="1" u="sng" dirty="0" err="1"/>
              <a:t>OpenGov</a:t>
            </a:r>
            <a:r>
              <a:rPr lang="en-US" sz="2400" i="1" u="sng" dirty="0"/>
              <a:t> Only**</a:t>
            </a:r>
          </a:p>
          <a:p>
            <a:pPr marL="0" indent="0">
              <a:lnSpc>
                <a:spcPct val="100000"/>
              </a:lnSpc>
              <a:buFont typeface="Arial"/>
              <a:buNone/>
            </a:pPr>
            <a:r>
              <a:rPr lang="en-US" sz="2400" dirty="0"/>
              <a:t>January 20, 2023 by 10:00 a.m.</a:t>
            </a:r>
          </a:p>
          <a:p>
            <a:pPr marL="0" indent="0">
              <a:lnSpc>
                <a:spcPct val="100000"/>
              </a:lnSpc>
              <a:buFont typeface="Arial"/>
              <a:buNone/>
            </a:pPr>
            <a:r>
              <a:rPr lang="en-US" sz="2400" dirty="0"/>
              <a:t>January  27, 2023 by 2:00 p.m.</a:t>
            </a:r>
          </a:p>
          <a:p>
            <a:pPr marL="0" indent="0">
              <a:lnSpc>
                <a:spcPct val="100000"/>
              </a:lnSpc>
              <a:buNone/>
            </a:pPr>
            <a:r>
              <a:rPr lang="en-US" sz="2400" i="1" u="sng" dirty="0"/>
              <a:t>**Submittals Through </a:t>
            </a:r>
            <a:r>
              <a:rPr lang="en-US" sz="2400" i="1" u="sng" dirty="0" err="1"/>
              <a:t>OpenGov</a:t>
            </a:r>
            <a:r>
              <a:rPr lang="en-US" sz="2400" i="1" u="sng" dirty="0"/>
              <a:t> Only**</a:t>
            </a:r>
            <a:endParaRPr lang="en-US" sz="2400" dirty="0"/>
          </a:p>
        </p:txBody>
      </p:sp>
      <p:sp>
        <p:nvSpPr>
          <p:cNvPr id="2" name="Date Placeholder 1">
            <a:extLst>
              <a:ext uri="{FF2B5EF4-FFF2-40B4-BE49-F238E27FC236}">
                <a16:creationId xmlns:a16="http://schemas.microsoft.com/office/drawing/2014/main" id="{B7F3C573-AC5D-F88D-61B5-AA37EFA79BF2}"/>
              </a:ext>
            </a:extLst>
          </p:cNvPr>
          <p:cNvSpPr>
            <a:spLocks noGrp="1"/>
          </p:cNvSpPr>
          <p:nvPr>
            <p:ph type="dt" sz="half" idx="2"/>
          </p:nvPr>
        </p:nvSpPr>
        <p:spPr/>
        <p:txBody>
          <a:bodyPr/>
          <a:lstStyle/>
          <a:p>
            <a:fld id="{2E986949-CC0D-4739-857C-07A705CA49D7}" type="datetime2">
              <a:rPr lang="en-US" smtClean="0"/>
              <a:t>Friday, January 6, 2023</a:t>
            </a:fld>
            <a:endParaRPr lang="en-US"/>
          </a:p>
        </p:txBody>
      </p:sp>
      <p:sp>
        <p:nvSpPr>
          <p:cNvPr id="3" name="Footer Placeholder 2">
            <a:extLst>
              <a:ext uri="{FF2B5EF4-FFF2-40B4-BE49-F238E27FC236}">
                <a16:creationId xmlns:a16="http://schemas.microsoft.com/office/drawing/2014/main" id="{FF1833ED-0371-C49F-8170-771BB7487659}"/>
              </a:ext>
            </a:extLst>
          </p:cNvPr>
          <p:cNvSpPr>
            <a:spLocks noGrp="1"/>
          </p:cNvSpPr>
          <p:nvPr>
            <p:ph type="ftr" sz="quarter" idx="3"/>
          </p:nvPr>
        </p:nvSpPr>
        <p:spPr/>
        <p:txBody>
          <a:bodyPr/>
          <a:lstStyle/>
          <a:p>
            <a:r>
              <a:rPr lang="en-US" dirty="0"/>
              <a:t>Pre-Proposal Meeting</a:t>
            </a:r>
          </a:p>
        </p:txBody>
      </p:sp>
      <p:sp>
        <p:nvSpPr>
          <p:cNvPr id="4" name="Slide Number Placeholder 3">
            <a:extLst>
              <a:ext uri="{FF2B5EF4-FFF2-40B4-BE49-F238E27FC236}">
                <a16:creationId xmlns:a16="http://schemas.microsoft.com/office/drawing/2014/main" id="{4FAEE1B8-6B42-6F2B-3165-334ED551AE51}"/>
              </a:ext>
            </a:extLst>
          </p:cNvPr>
          <p:cNvSpPr>
            <a:spLocks noGrp="1"/>
          </p:cNvSpPr>
          <p:nvPr>
            <p:ph type="sldNum" sz="quarter" idx="4"/>
          </p:nvPr>
        </p:nvSpPr>
        <p:spPr/>
        <p:txBody>
          <a:bodyPr/>
          <a:lstStyle/>
          <a:p>
            <a:fld id="{CA61E7F5-B682-4CAF-BF73-807F8B6A9F44}" type="slidenum">
              <a:rPr lang="en-US" smtClean="0"/>
              <a:pPr/>
              <a:t>4</a:t>
            </a:fld>
            <a:endParaRPr lang="en-US" dirty="0"/>
          </a:p>
        </p:txBody>
      </p:sp>
    </p:spTree>
    <p:extLst>
      <p:ext uri="{BB962C8B-B14F-4D97-AF65-F5344CB8AC3E}">
        <p14:creationId xmlns:p14="http://schemas.microsoft.com/office/powerpoint/2010/main" val="29621291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General Information</a:t>
            </a:r>
          </a:p>
        </p:txBody>
      </p:sp>
      <p:sp>
        <p:nvSpPr>
          <p:cNvPr id="6" name="Content Placeholder 4">
            <a:extLst>
              <a:ext uri="{FF2B5EF4-FFF2-40B4-BE49-F238E27FC236}">
                <a16:creationId xmlns:a16="http://schemas.microsoft.com/office/drawing/2014/main" id="{BC2CB617-541D-6106-DF04-56A0440F07F3}"/>
              </a:ext>
            </a:extLst>
          </p:cNvPr>
          <p:cNvSpPr txBox="1">
            <a:spLocks/>
          </p:cNvSpPr>
          <p:nvPr/>
        </p:nvSpPr>
        <p:spPr>
          <a:xfrm>
            <a:off x="186612" y="1292772"/>
            <a:ext cx="4778677" cy="5117359"/>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2400" b="0" i="0" kern="1200">
                <a:solidFill>
                  <a:schemeClr val="tx1"/>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r">
              <a:lnSpc>
                <a:spcPct val="100000"/>
              </a:lnSpc>
              <a:buFont typeface="Arial"/>
              <a:buNone/>
            </a:pPr>
            <a:r>
              <a:rPr lang="en-US" i="1" dirty="0"/>
              <a:t>Insurance Requirements:</a:t>
            </a:r>
          </a:p>
          <a:p>
            <a:pPr marL="0" indent="0" algn="r">
              <a:lnSpc>
                <a:spcPct val="100000"/>
              </a:lnSpc>
              <a:buFont typeface="Arial"/>
              <a:buNone/>
            </a:pPr>
            <a:r>
              <a:rPr lang="en-US" i="1" dirty="0"/>
              <a:t>Specialty Licenses Required:</a:t>
            </a:r>
          </a:p>
        </p:txBody>
      </p:sp>
      <p:sp>
        <p:nvSpPr>
          <p:cNvPr id="9" name="Content Placeholder 6">
            <a:extLst>
              <a:ext uri="{FF2B5EF4-FFF2-40B4-BE49-F238E27FC236}">
                <a16:creationId xmlns:a16="http://schemas.microsoft.com/office/drawing/2014/main" id="{3FDE6901-D9AA-EFED-6099-759E58FA9C12}"/>
              </a:ext>
            </a:extLst>
          </p:cNvPr>
          <p:cNvSpPr txBox="1">
            <a:spLocks/>
          </p:cNvSpPr>
          <p:nvPr/>
        </p:nvSpPr>
        <p:spPr>
          <a:xfrm>
            <a:off x="4965289" y="1292772"/>
            <a:ext cx="7127184" cy="5117359"/>
          </a:xfrm>
          <a:prstGeom prst="rect">
            <a:avLst/>
          </a:prstGeom>
        </p:spPr>
        <p:txBody>
          <a:bodyPr>
            <a:noAutofit/>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2400" b="0" i="0" kern="1200">
                <a:solidFill>
                  <a:schemeClr val="tx1"/>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buFont typeface="Arial"/>
              <a:buNone/>
            </a:pPr>
            <a:r>
              <a:rPr lang="en-US" dirty="0"/>
              <a:t>See Attachment B</a:t>
            </a:r>
          </a:p>
          <a:p>
            <a:pPr marL="0" indent="0">
              <a:lnSpc>
                <a:spcPct val="100000"/>
              </a:lnSpc>
              <a:buNone/>
            </a:pPr>
            <a:r>
              <a:rPr lang="en-US" dirty="0"/>
              <a:t>C-10 Electrical license and UL license for Central Station, Certificate of Compliance</a:t>
            </a:r>
            <a:r>
              <a:rPr lang="en-US" sz="1600" dirty="0"/>
              <a:t> </a:t>
            </a:r>
          </a:p>
          <a:p>
            <a:pPr marL="0" indent="0">
              <a:lnSpc>
                <a:spcPct val="100000"/>
              </a:lnSpc>
              <a:buNone/>
            </a:pPr>
            <a:r>
              <a:rPr lang="en-US" dirty="0"/>
              <a:t>Possible subcontracting trades are:</a:t>
            </a:r>
          </a:p>
          <a:p>
            <a:pPr marL="0" indent="0">
              <a:lnSpc>
                <a:spcPct val="100000"/>
              </a:lnSpc>
              <a:buNone/>
            </a:pPr>
            <a:r>
              <a:rPr lang="en-US" dirty="0"/>
              <a:t>C-16 – Fire Protection (class 1 and 2,) </a:t>
            </a:r>
          </a:p>
          <a:p>
            <a:pPr lvl="0"/>
            <a:r>
              <a:rPr lang="en-US" dirty="0"/>
              <a:t>Portable Fire Extinguisher License – Office of State Fire Marshall</a:t>
            </a:r>
          </a:p>
          <a:p>
            <a:pPr lvl="0"/>
            <a:r>
              <a:rPr lang="en-US" dirty="0"/>
              <a:t>Backflow Testing Certification (held by the employee)</a:t>
            </a:r>
          </a:p>
        </p:txBody>
      </p:sp>
      <p:sp>
        <p:nvSpPr>
          <p:cNvPr id="2" name="Date Placeholder 1">
            <a:extLst>
              <a:ext uri="{FF2B5EF4-FFF2-40B4-BE49-F238E27FC236}">
                <a16:creationId xmlns:a16="http://schemas.microsoft.com/office/drawing/2014/main" id="{954CB57F-2F4B-E26F-4ED3-1119E83AEF92}"/>
              </a:ext>
            </a:extLst>
          </p:cNvPr>
          <p:cNvSpPr>
            <a:spLocks noGrp="1"/>
          </p:cNvSpPr>
          <p:nvPr>
            <p:ph type="dt" sz="half" idx="2"/>
          </p:nvPr>
        </p:nvSpPr>
        <p:spPr/>
        <p:txBody>
          <a:bodyPr/>
          <a:lstStyle/>
          <a:p>
            <a:fld id="{20867400-CC01-4A71-9E42-22F78BF62BDB}" type="datetime2">
              <a:rPr lang="en-US" smtClean="0"/>
              <a:t>Friday, January 6, 2023</a:t>
            </a:fld>
            <a:endParaRPr lang="en-US"/>
          </a:p>
        </p:txBody>
      </p:sp>
      <p:sp>
        <p:nvSpPr>
          <p:cNvPr id="3" name="Footer Placeholder 2">
            <a:extLst>
              <a:ext uri="{FF2B5EF4-FFF2-40B4-BE49-F238E27FC236}">
                <a16:creationId xmlns:a16="http://schemas.microsoft.com/office/drawing/2014/main" id="{A1EE834C-65B1-A1E4-A970-91D73B3B2570}"/>
              </a:ext>
            </a:extLst>
          </p:cNvPr>
          <p:cNvSpPr>
            <a:spLocks noGrp="1"/>
          </p:cNvSpPr>
          <p:nvPr>
            <p:ph type="ftr" sz="quarter" idx="3"/>
          </p:nvPr>
        </p:nvSpPr>
        <p:spPr/>
        <p:txBody>
          <a:bodyPr/>
          <a:lstStyle/>
          <a:p>
            <a:r>
              <a:rPr lang="en-US" dirty="0"/>
              <a:t>Pre-Proposal Meeting</a:t>
            </a:r>
          </a:p>
        </p:txBody>
      </p:sp>
      <p:sp>
        <p:nvSpPr>
          <p:cNvPr id="4" name="Slide Number Placeholder 3">
            <a:extLst>
              <a:ext uri="{FF2B5EF4-FFF2-40B4-BE49-F238E27FC236}">
                <a16:creationId xmlns:a16="http://schemas.microsoft.com/office/drawing/2014/main" id="{07486FBC-BE4B-E358-D0CF-B5BF5239A06E}"/>
              </a:ext>
            </a:extLst>
          </p:cNvPr>
          <p:cNvSpPr>
            <a:spLocks noGrp="1"/>
          </p:cNvSpPr>
          <p:nvPr>
            <p:ph type="sldNum" sz="quarter" idx="4"/>
          </p:nvPr>
        </p:nvSpPr>
        <p:spPr/>
        <p:txBody>
          <a:bodyPr/>
          <a:lstStyle/>
          <a:p>
            <a:fld id="{CA61E7F5-B682-4CAF-BF73-807F8B6A9F44}" type="slidenum">
              <a:rPr lang="en-US" smtClean="0"/>
              <a:pPr/>
              <a:t>5</a:t>
            </a:fld>
            <a:endParaRPr lang="en-US" dirty="0"/>
          </a:p>
        </p:txBody>
      </p:sp>
    </p:spTree>
    <p:extLst>
      <p:ext uri="{BB962C8B-B14F-4D97-AF65-F5344CB8AC3E}">
        <p14:creationId xmlns:p14="http://schemas.microsoft.com/office/powerpoint/2010/main" val="1530211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Works/Labor Compliance Requirements</a:t>
            </a:r>
          </a:p>
        </p:txBody>
      </p:sp>
      <p:sp>
        <p:nvSpPr>
          <p:cNvPr id="5" name="Content Placeholder 4"/>
          <p:cNvSpPr>
            <a:spLocks noGrp="1"/>
          </p:cNvSpPr>
          <p:nvPr>
            <p:ph sz="half" idx="2"/>
          </p:nvPr>
        </p:nvSpPr>
        <p:spPr>
          <a:xfrm>
            <a:off x="1" y="1819995"/>
            <a:ext cx="4611328" cy="4376523"/>
          </a:xfrm>
        </p:spPr>
        <p:txBody>
          <a:bodyPr>
            <a:normAutofit/>
          </a:bodyPr>
          <a:lstStyle/>
          <a:p>
            <a:pPr marL="0" indent="0" algn="r">
              <a:lnSpc>
                <a:spcPct val="100000"/>
              </a:lnSpc>
              <a:spcBef>
                <a:spcPts val="0"/>
              </a:spcBef>
              <a:buNone/>
            </a:pPr>
            <a:r>
              <a:rPr lang="en-US" i="1" dirty="0"/>
              <a:t>Wage Determination:</a:t>
            </a:r>
          </a:p>
          <a:p>
            <a:pPr marL="0" indent="0" algn="r">
              <a:lnSpc>
                <a:spcPct val="100000"/>
              </a:lnSpc>
              <a:spcBef>
                <a:spcPts val="0"/>
              </a:spcBef>
              <a:buNone/>
            </a:pPr>
            <a:endParaRPr lang="en-US" i="1" dirty="0"/>
          </a:p>
          <a:p>
            <a:pPr marL="0" indent="0" algn="r">
              <a:lnSpc>
                <a:spcPct val="100000"/>
              </a:lnSpc>
              <a:spcBef>
                <a:spcPts val="0"/>
              </a:spcBef>
              <a:buNone/>
            </a:pPr>
            <a:r>
              <a:rPr lang="en-US" i="1" dirty="0"/>
              <a:t>CSLB requirements:</a:t>
            </a:r>
          </a:p>
          <a:p>
            <a:pPr marL="0" indent="0" algn="r">
              <a:lnSpc>
                <a:spcPct val="100000"/>
              </a:lnSpc>
              <a:spcBef>
                <a:spcPts val="0"/>
              </a:spcBef>
              <a:buNone/>
            </a:pPr>
            <a:endParaRPr lang="en-US" i="1" dirty="0"/>
          </a:p>
          <a:p>
            <a:pPr marL="0" indent="0" algn="r">
              <a:lnSpc>
                <a:spcPct val="100000"/>
              </a:lnSpc>
              <a:spcBef>
                <a:spcPts val="0"/>
              </a:spcBef>
              <a:buNone/>
            </a:pPr>
            <a:r>
              <a:rPr lang="en-US" i="1" dirty="0"/>
              <a:t>DIR Requirement:</a:t>
            </a:r>
          </a:p>
          <a:p>
            <a:pPr marL="0" indent="0" algn="r">
              <a:lnSpc>
                <a:spcPct val="100000"/>
              </a:lnSpc>
              <a:spcBef>
                <a:spcPts val="0"/>
              </a:spcBef>
              <a:buNone/>
            </a:pPr>
            <a:endParaRPr lang="en-US" i="1" dirty="0"/>
          </a:p>
          <a:p>
            <a:pPr marL="0" indent="0" algn="r">
              <a:lnSpc>
                <a:spcPct val="100000"/>
              </a:lnSpc>
              <a:spcBef>
                <a:spcPts val="0"/>
              </a:spcBef>
              <a:buNone/>
            </a:pPr>
            <a:r>
              <a:rPr lang="en-US" i="1" dirty="0"/>
              <a:t>Certified Payroll Reports:</a:t>
            </a:r>
          </a:p>
          <a:p>
            <a:pPr marL="0" indent="0" algn="r">
              <a:lnSpc>
                <a:spcPct val="100000"/>
              </a:lnSpc>
              <a:spcBef>
                <a:spcPts val="0"/>
              </a:spcBef>
              <a:buNone/>
            </a:pPr>
            <a:endParaRPr lang="en-US" i="1" dirty="0"/>
          </a:p>
          <a:p>
            <a:pPr marL="0" indent="0" algn="r">
              <a:lnSpc>
                <a:spcPct val="100000"/>
              </a:lnSpc>
              <a:spcBef>
                <a:spcPts val="0"/>
              </a:spcBef>
              <a:buNone/>
            </a:pPr>
            <a:endParaRPr lang="en-US" sz="1600" i="1" dirty="0"/>
          </a:p>
          <a:p>
            <a:pPr marL="0" indent="0" algn="r">
              <a:lnSpc>
                <a:spcPct val="100000"/>
              </a:lnSpc>
              <a:spcBef>
                <a:spcPts val="0"/>
              </a:spcBef>
              <a:buNone/>
            </a:pPr>
            <a:endParaRPr lang="en-US" i="1" dirty="0"/>
          </a:p>
        </p:txBody>
      </p:sp>
      <p:sp>
        <p:nvSpPr>
          <p:cNvPr id="7" name="Content Placeholder 6"/>
          <p:cNvSpPr>
            <a:spLocks noGrp="1"/>
          </p:cNvSpPr>
          <p:nvPr>
            <p:ph sz="quarter" idx="4"/>
          </p:nvPr>
        </p:nvSpPr>
        <p:spPr>
          <a:xfrm>
            <a:off x="4542503" y="1835223"/>
            <a:ext cx="7549970" cy="4074966"/>
          </a:xfrm>
        </p:spPr>
        <p:txBody>
          <a:bodyPr>
            <a:noAutofit/>
          </a:bodyPr>
          <a:lstStyle/>
          <a:p>
            <a:pPr marL="0" indent="0">
              <a:lnSpc>
                <a:spcPct val="100000"/>
              </a:lnSpc>
              <a:spcBef>
                <a:spcPts val="0"/>
              </a:spcBef>
              <a:buNone/>
            </a:pPr>
            <a:r>
              <a:rPr lang="en-US" dirty="0"/>
              <a:t>HUD Determined and State Prevailing Wage</a:t>
            </a:r>
          </a:p>
          <a:p>
            <a:pPr marL="0" indent="0">
              <a:lnSpc>
                <a:spcPct val="100000"/>
              </a:lnSpc>
              <a:spcBef>
                <a:spcPts val="0"/>
              </a:spcBef>
              <a:buNone/>
            </a:pPr>
            <a:endParaRPr lang="en-US" dirty="0"/>
          </a:p>
          <a:p>
            <a:pPr marL="0" indent="0">
              <a:lnSpc>
                <a:spcPct val="100000"/>
              </a:lnSpc>
              <a:spcBef>
                <a:spcPts val="0"/>
              </a:spcBef>
              <a:buNone/>
            </a:pPr>
            <a:r>
              <a:rPr lang="en-US" dirty="0"/>
              <a:t>C-10 &amp; C-16</a:t>
            </a:r>
          </a:p>
          <a:p>
            <a:pPr marL="0" indent="0">
              <a:lnSpc>
                <a:spcPct val="100000"/>
              </a:lnSpc>
              <a:spcBef>
                <a:spcPts val="0"/>
              </a:spcBef>
              <a:buNone/>
            </a:pPr>
            <a:endParaRPr lang="en-US" dirty="0"/>
          </a:p>
          <a:p>
            <a:pPr marL="0" indent="0">
              <a:lnSpc>
                <a:spcPct val="100000"/>
              </a:lnSpc>
              <a:spcBef>
                <a:spcPts val="0"/>
              </a:spcBef>
              <a:buNone/>
            </a:pPr>
            <a:r>
              <a:rPr lang="en-US" dirty="0"/>
              <a:t>Required</a:t>
            </a:r>
          </a:p>
          <a:p>
            <a:pPr marL="0" indent="0">
              <a:lnSpc>
                <a:spcPct val="100000"/>
              </a:lnSpc>
              <a:spcBef>
                <a:spcPts val="0"/>
              </a:spcBef>
              <a:buNone/>
            </a:pPr>
            <a:endParaRPr lang="en-US" dirty="0"/>
          </a:p>
          <a:p>
            <a:pPr marL="0" indent="0">
              <a:lnSpc>
                <a:spcPct val="100000"/>
              </a:lnSpc>
              <a:spcBef>
                <a:spcPts val="0"/>
              </a:spcBef>
              <a:buNone/>
            </a:pPr>
            <a:r>
              <a:rPr lang="en-US" sz="2400" dirty="0"/>
              <a:t>Submitted weekly via </a:t>
            </a:r>
            <a:r>
              <a:rPr lang="en-US" sz="2400" dirty="0" err="1"/>
              <a:t>eComply</a:t>
            </a:r>
            <a:r>
              <a:rPr lang="en-US" sz="2400" dirty="0"/>
              <a:t> at no additional cost to the Agency</a:t>
            </a:r>
          </a:p>
          <a:p>
            <a:pPr marL="0" indent="0">
              <a:lnSpc>
                <a:spcPct val="100000"/>
              </a:lnSpc>
              <a:spcBef>
                <a:spcPts val="0"/>
              </a:spcBef>
              <a:buNone/>
            </a:pPr>
            <a:endParaRPr lang="en-US" sz="2400" dirty="0"/>
          </a:p>
          <a:p>
            <a:pPr marL="0" indent="0">
              <a:lnSpc>
                <a:spcPct val="100000"/>
              </a:lnSpc>
              <a:spcBef>
                <a:spcPts val="0"/>
              </a:spcBef>
              <a:buNone/>
            </a:pPr>
            <a:endParaRPr lang="en-US" dirty="0"/>
          </a:p>
          <a:p>
            <a:pPr marL="0" indent="0">
              <a:lnSpc>
                <a:spcPct val="100000"/>
              </a:lnSpc>
              <a:spcBef>
                <a:spcPts val="0"/>
              </a:spcBef>
              <a:buNone/>
            </a:pPr>
            <a:endParaRPr lang="en-US" dirty="0"/>
          </a:p>
        </p:txBody>
      </p:sp>
      <p:sp>
        <p:nvSpPr>
          <p:cNvPr id="6" name="Date Placeholder 5">
            <a:extLst>
              <a:ext uri="{FF2B5EF4-FFF2-40B4-BE49-F238E27FC236}">
                <a16:creationId xmlns:a16="http://schemas.microsoft.com/office/drawing/2014/main" id="{1733A8F1-8CCD-0AEA-8239-B078300A7C7C}"/>
              </a:ext>
            </a:extLst>
          </p:cNvPr>
          <p:cNvSpPr>
            <a:spLocks noGrp="1"/>
          </p:cNvSpPr>
          <p:nvPr>
            <p:ph type="dt" sz="half" idx="10"/>
          </p:nvPr>
        </p:nvSpPr>
        <p:spPr/>
        <p:txBody>
          <a:bodyPr/>
          <a:lstStyle/>
          <a:p>
            <a:fld id="{3CFEB8FD-5A8C-43B0-9D03-BF96897E2AC6}" type="datetime2">
              <a:rPr lang="en-US" smtClean="0"/>
              <a:t>Friday, January 6, 2023</a:t>
            </a:fld>
            <a:endParaRPr lang="en-US"/>
          </a:p>
        </p:txBody>
      </p:sp>
      <p:sp>
        <p:nvSpPr>
          <p:cNvPr id="8" name="Footer Placeholder 7">
            <a:extLst>
              <a:ext uri="{FF2B5EF4-FFF2-40B4-BE49-F238E27FC236}">
                <a16:creationId xmlns:a16="http://schemas.microsoft.com/office/drawing/2014/main" id="{4312FE4F-78F8-F02B-B85F-ECCBBCBE2BD5}"/>
              </a:ext>
            </a:extLst>
          </p:cNvPr>
          <p:cNvSpPr>
            <a:spLocks noGrp="1"/>
          </p:cNvSpPr>
          <p:nvPr>
            <p:ph type="ftr" sz="quarter" idx="11"/>
          </p:nvPr>
        </p:nvSpPr>
        <p:spPr/>
        <p:txBody>
          <a:bodyPr/>
          <a:lstStyle/>
          <a:p>
            <a:r>
              <a:rPr lang="en-US" dirty="0"/>
              <a:t>Pre-Proposal Meeting</a:t>
            </a:r>
          </a:p>
        </p:txBody>
      </p:sp>
      <p:sp>
        <p:nvSpPr>
          <p:cNvPr id="9" name="Slide Number Placeholder 8">
            <a:extLst>
              <a:ext uri="{FF2B5EF4-FFF2-40B4-BE49-F238E27FC236}">
                <a16:creationId xmlns:a16="http://schemas.microsoft.com/office/drawing/2014/main" id="{372EF12B-0C53-67D7-3961-4F0396FB100F}"/>
              </a:ext>
            </a:extLst>
          </p:cNvPr>
          <p:cNvSpPr>
            <a:spLocks noGrp="1"/>
          </p:cNvSpPr>
          <p:nvPr>
            <p:ph type="sldNum" sz="quarter" idx="12"/>
          </p:nvPr>
        </p:nvSpPr>
        <p:spPr/>
        <p:txBody>
          <a:bodyPr/>
          <a:lstStyle/>
          <a:p>
            <a:fld id="{CA61E7F5-B682-4CAF-BF73-807F8B6A9F44}" type="slidenum">
              <a:rPr lang="en-US" smtClean="0"/>
              <a:pPr/>
              <a:t>6</a:t>
            </a:fld>
            <a:endParaRPr lang="en-US" dirty="0"/>
          </a:p>
        </p:txBody>
      </p:sp>
    </p:spTree>
    <p:extLst>
      <p:ext uri="{BB962C8B-B14F-4D97-AF65-F5344CB8AC3E}">
        <p14:creationId xmlns:p14="http://schemas.microsoft.com/office/powerpoint/2010/main" val="2845006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3 Requirement Changes</a:t>
            </a:r>
          </a:p>
        </p:txBody>
      </p:sp>
      <p:sp>
        <p:nvSpPr>
          <p:cNvPr id="3" name="Text Placeholder 2"/>
          <p:cNvSpPr>
            <a:spLocks noGrp="1"/>
          </p:cNvSpPr>
          <p:nvPr>
            <p:ph type="body" idx="1"/>
          </p:nvPr>
        </p:nvSpPr>
        <p:spPr>
          <a:xfrm>
            <a:off x="839788" y="1343608"/>
            <a:ext cx="5157787" cy="449717"/>
          </a:xfrm>
        </p:spPr>
        <p:txBody>
          <a:bodyPr anchor="t"/>
          <a:lstStyle/>
          <a:p>
            <a:r>
              <a:rPr lang="en-US" dirty="0"/>
              <a:t>New Section 3 Qualifications</a:t>
            </a:r>
          </a:p>
        </p:txBody>
      </p:sp>
      <p:sp>
        <p:nvSpPr>
          <p:cNvPr id="4" name="Content Placeholder 3"/>
          <p:cNvSpPr>
            <a:spLocks noGrp="1"/>
          </p:cNvSpPr>
          <p:nvPr>
            <p:ph sz="half" idx="2"/>
          </p:nvPr>
        </p:nvSpPr>
        <p:spPr>
          <a:xfrm>
            <a:off x="839788" y="1895962"/>
            <a:ext cx="5157787" cy="4318225"/>
          </a:xfrm>
        </p:spPr>
        <p:txBody>
          <a:bodyPr>
            <a:noAutofit/>
          </a:bodyPr>
          <a:lstStyle/>
          <a:p>
            <a:pPr marL="0" indent="0">
              <a:buNone/>
            </a:pPr>
            <a:r>
              <a:rPr lang="en-US" sz="1400" b="1" dirty="0"/>
              <a:t>A Section 3 Business is newly defined as:</a:t>
            </a:r>
            <a:endParaRPr lang="en-US" sz="1400" dirty="0"/>
          </a:p>
          <a:p>
            <a:pPr lvl="0"/>
            <a:r>
              <a:rPr lang="en-US" sz="1400" dirty="0"/>
              <a:t>At least 51% owned and controlled by Section 3 resident, or current low or very low income persons; or</a:t>
            </a:r>
          </a:p>
          <a:p>
            <a:pPr lvl="0"/>
            <a:r>
              <a:rPr lang="en-US" sz="1400" dirty="0"/>
              <a:t>75% (or more) of the labor hours performed by the business, are performed by low or very low income persons; or</a:t>
            </a:r>
          </a:p>
          <a:p>
            <a:pPr lvl="0"/>
            <a:r>
              <a:rPr lang="en-US" sz="1400" dirty="0"/>
              <a:t>51% of the business must be owned and controlled by current public housing residents or residents that currently live in Section 8 (HCV) housing.</a:t>
            </a:r>
          </a:p>
          <a:p>
            <a:pPr marL="0" indent="0">
              <a:buNone/>
            </a:pPr>
            <a:r>
              <a:rPr lang="en-US" sz="1400" b="1" dirty="0"/>
              <a:t>Section 3 Worker is newly defined as: </a:t>
            </a:r>
            <a:endParaRPr lang="en-US" sz="1400" dirty="0"/>
          </a:p>
          <a:p>
            <a:pPr marL="0" indent="0">
              <a:buNone/>
            </a:pPr>
            <a:r>
              <a:rPr lang="en-US" sz="1400" dirty="0"/>
              <a:t>A worker </a:t>
            </a:r>
            <a:r>
              <a:rPr lang="en-US" sz="1400" i="1" dirty="0"/>
              <a:t>who is hired since November 2020 </a:t>
            </a:r>
            <a:r>
              <a:rPr lang="en-US" sz="1400" dirty="0"/>
              <a:t>and</a:t>
            </a:r>
            <a:r>
              <a:rPr lang="en-US" sz="1400" i="1" dirty="0"/>
              <a:t> </a:t>
            </a:r>
            <a:r>
              <a:rPr lang="en-US" sz="1400" dirty="0"/>
              <a:t>at least meets one of the following categories: </a:t>
            </a:r>
          </a:p>
          <a:p>
            <a:pPr lvl="1"/>
            <a:r>
              <a:rPr lang="en-US" sz="1200" dirty="0"/>
              <a:t>Public housing residents of City/County of Sacramento; or</a:t>
            </a:r>
          </a:p>
          <a:p>
            <a:pPr lvl="1"/>
            <a:r>
              <a:rPr lang="en-US" sz="1200" dirty="0"/>
              <a:t>Persons who live in the City/County of Sacramento and who are considered to be low- to very-low income earners</a:t>
            </a:r>
          </a:p>
          <a:p>
            <a:pPr lvl="1"/>
            <a:r>
              <a:rPr lang="en-US" sz="1200" dirty="0"/>
              <a:t>YouthBuild participant</a:t>
            </a:r>
          </a:p>
          <a:p>
            <a:pPr marL="0" lvl="0" indent="0">
              <a:buNone/>
            </a:pPr>
            <a:r>
              <a:rPr lang="en-US" sz="1400" dirty="0"/>
              <a:t>The HUD lookback period is intended to reward retention of Section 3 or eligible workers. </a:t>
            </a:r>
          </a:p>
        </p:txBody>
      </p:sp>
      <p:cxnSp>
        <p:nvCxnSpPr>
          <p:cNvPr id="9" name="Straight Connector 8" descr="Green dividing line"/>
          <p:cNvCxnSpPr/>
          <p:nvPr/>
        </p:nvCxnSpPr>
        <p:spPr>
          <a:xfrm flipV="1">
            <a:off x="5992910" y="1343608"/>
            <a:ext cx="0" cy="4542161"/>
          </a:xfrm>
          <a:prstGeom prst="line">
            <a:avLst/>
          </a:prstGeom>
          <a:ln>
            <a:solidFill>
              <a:srgbClr val="8BC240"/>
            </a:solidFill>
          </a:ln>
        </p:spPr>
        <p:style>
          <a:lnRef idx="1">
            <a:schemeClr val="accent1"/>
          </a:lnRef>
          <a:fillRef idx="0">
            <a:schemeClr val="accent1"/>
          </a:fillRef>
          <a:effectRef idx="0">
            <a:schemeClr val="accent1"/>
          </a:effectRef>
          <a:fontRef idx="minor">
            <a:schemeClr val="tx1"/>
          </a:fontRef>
        </p:style>
      </p:cxnSp>
      <p:sp>
        <p:nvSpPr>
          <p:cNvPr id="5" name="Text Placeholder 4"/>
          <p:cNvSpPr>
            <a:spLocks noGrp="1"/>
          </p:cNvSpPr>
          <p:nvPr>
            <p:ph type="body" sz="quarter" idx="3"/>
          </p:nvPr>
        </p:nvSpPr>
        <p:spPr>
          <a:xfrm>
            <a:off x="6172200" y="1343608"/>
            <a:ext cx="5183188" cy="449717"/>
          </a:xfrm>
        </p:spPr>
        <p:txBody>
          <a:bodyPr anchor="t"/>
          <a:lstStyle/>
          <a:p>
            <a:r>
              <a:rPr lang="en-US" dirty="0"/>
              <a:t>Section 3 Requirement Changes</a:t>
            </a:r>
          </a:p>
        </p:txBody>
      </p:sp>
      <p:sp>
        <p:nvSpPr>
          <p:cNvPr id="6" name="Content Placeholder 5"/>
          <p:cNvSpPr>
            <a:spLocks noGrp="1"/>
          </p:cNvSpPr>
          <p:nvPr>
            <p:ph sz="quarter" idx="4"/>
          </p:nvPr>
        </p:nvSpPr>
        <p:spPr>
          <a:xfrm>
            <a:off x="6172200" y="1895963"/>
            <a:ext cx="5183188" cy="2483532"/>
          </a:xfrm>
        </p:spPr>
        <p:txBody>
          <a:bodyPr>
            <a:normAutofit/>
          </a:bodyPr>
          <a:lstStyle/>
          <a:p>
            <a:r>
              <a:rPr lang="en-US" dirty="0"/>
              <a:t>Requirements are based upon labor hours of Section 3 workers and businesses</a:t>
            </a:r>
          </a:p>
          <a:p>
            <a:pPr lvl="1"/>
            <a:r>
              <a:rPr lang="en-US" dirty="0"/>
              <a:t>Must have 25% of labor hours be section 3 worker labor hours</a:t>
            </a:r>
          </a:p>
          <a:p>
            <a:pPr lvl="1"/>
            <a:r>
              <a:rPr lang="en-US" dirty="0"/>
              <a:t>No new hire requirements</a:t>
            </a:r>
          </a:p>
        </p:txBody>
      </p:sp>
      <p:sp>
        <p:nvSpPr>
          <p:cNvPr id="7" name="TextBox 6"/>
          <p:cNvSpPr txBox="1"/>
          <p:nvPr/>
        </p:nvSpPr>
        <p:spPr>
          <a:xfrm>
            <a:off x="6230808" y="4689235"/>
            <a:ext cx="5299787" cy="2031325"/>
          </a:xfrm>
          <a:prstGeom prst="rect">
            <a:avLst/>
          </a:prstGeom>
          <a:solidFill>
            <a:srgbClr val="8BC240"/>
          </a:solidFill>
          <a:ln>
            <a:solidFill>
              <a:srgbClr val="00713D"/>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What does this mean for you, as a vendor: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HUD is monitoring </a:t>
            </a:r>
            <a:r>
              <a:rPr kumimoji="0" lang="en-US" sz="1800" b="0" i="1" u="sng" strike="noStrike" kern="1200" cap="none" spc="0" normalizeH="0" baseline="0" noProof="0" dirty="0">
                <a:ln>
                  <a:noFill/>
                </a:ln>
                <a:solidFill>
                  <a:prstClr val="black"/>
                </a:solidFill>
                <a:effectLst/>
                <a:uLnTx/>
                <a:uFillTx/>
                <a:latin typeface="Calibri" panose="020F0502020204030204"/>
                <a:ea typeface="+mn-ea"/>
                <a:cs typeface="+mn-cs"/>
              </a:rPr>
              <a:t>labor hours only.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If you are used to using your suppliers as your Section 3 compliance, you will need to hire</a:t>
            </a:r>
            <a:r>
              <a:rPr kumimoji="0" lang="en-US" sz="1800" b="0" i="0" u="none" strike="noStrike" kern="1200" cap="none" spc="0" normalizeH="0" noProof="0" dirty="0">
                <a:ln>
                  <a:noFill/>
                </a:ln>
                <a:solidFill>
                  <a:prstClr val="black"/>
                </a:solidFill>
                <a:effectLst/>
                <a:uLnTx/>
                <a:uFillTx/>
                <a:latin typeface="Calibri" panose="020F0502020204030204"/>
                <a:ea typeface="+mn-ea"/>
                <a:cs typeface="+mn-cs"/>
              </a:rPr>
              <a:t> Section 3 workers and</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subcontract, as necessary, to Section 3 businesses. You can also run ads for those two things in a good faith effort. SHRA has a job board you can utilize.</a:t>
            </a:r>
          </a:p>
        </p:txBody>
      </p:sp>
      <p:sp>
        <p:nvSpPr>
          <p:cNvPr id="8" name="Footer Placeholder 7">
            <a:extLst>
              <a:ext uri="{FF2B5EF4-FFF2-40B4-BE49-F238E27FC236}">
                <a16:creationId xmlns:a16="http://schemas.microsoft.com/office/drawing/2014/main" id="{8B81915B-933E-5CF1-5E8A-1BC65921AC7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Pre-Proposal Meeting</a:t>
            </a:r>
          </a:p>
        </p:txBody>
      </p:sp>
      <p:sp>
        <p:nvSpPr>
          <p:cNvPr id="10" name="Slide Number Placeholder 9">
            <a:extLst>
              <a:ext uri="{FF2B5EF4-FFF2-40B4-BE49-F238E27FC236}">
                <a16:creationId xmlns:a16="http://schemas.microsoft.com/office/drawing/2014/main" id="{AAF66515-87F0-650A-1919-94AE618DEE7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DB34EE-B580-4044-AF6E-A5D5EC91FE48}"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Date Placeholder 10">
            <a:extLst>
              <a:ext uri="{FF2B5EF4-FFF2-40B4-BE49-F238E27FC236}">
                <a16:creationId xmlns:a16="http://schemas.microsoft.com/office/drawing/2014/main" id="{C3451793-6306-92D6-CC69-0E4A685719D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61C5E8E-A0F3-464E-8BCF-643702F01431}" type="datetime2">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Friday, January 6, 2023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0161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65125"/>
            <a:ext cx="11160967" cy="1325563"/>
          </a:xfrm>
        </p:spPr>
        <p:txBody>
          <a:bodyPr/>
          <a:lstStyle/>
          <a:p>
            <a:r>
              <a:rPr lang="en-US" dirty="0"/>
              <a:t>Solicitation Information</a:t>
            </a:r>
          </a:p>
        </p:txBody>
      </p:sp>
      <p:sp>
        <p:nvSpPr>
          <p:cNvPr id="9" name="Content Placeholder 4"/>
          <p:cNvSpPr txBox="1">
            <a:spLocks/>
          </p:cNvSpPr>
          <p:nvPr/>
        </p:nvSpPr>
        <p:spPr>
          <a:xfrm>
            <a:off x="186612" y="1690688"/>
            <a:ext cx="4282645" cy="4719443"/>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2400" b="0" i="0" kern="1200">
                <a:solidFill>
                  <a:schemeClr val="tx1"/>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r">
              <a:lnSpc>
                <a:spcPct val="100000"/>
              </a:lnSpc>
              <a:buFont typeface="Arial"/>
              <a:buNone/>
            </a:pPr>
            <a:r>
              <a:rPr lang="en-US" sz="2400" b="1" i="1" dirty="0"/>
              <a:t>Submittal Format:</a:t>
            </a:r>
          </a:p>
          <a:p>
            <a:pPr marL="0" indent="0" algn="r">
              <a:lnSpc>
                <a:spcPct val="100000"/>
              </a:lnSpc>
              <a:buFont typeface="Arial"/>
              <a:buNone/>
            </a:pPr>
            <a:endParaRPr lang="en-US" sz="2400" b="1" i="1" dirty="0"/>
          </a:p>
          <a:p>
            <a:pPr marL="0" indent="0" algn="r">
              <a:lnSpc>
                <a:spcPct val="100000"/>
              </a:lnSpc>
              <a:buFont typeface="Arial"/>
              <a:buNone/>
            </a:pPr>
            <a:r>
              <a:rPr lang="en-US" sz="2400" b="1" i="1" dirty="0"/>
              <a:t>Submittal Requirements:</a:t>
            </a:r>
          </a:p>
          <a:p>
            <a:pPr marL="0" indent="0" algn="r">
              <a:lnSpc>
                <a:spcPct val="100000"/>
              </a:lnSpc>
              <a:buFont typeface="Arial"/>
              <a:buNone/>
            </a:pPr>
            <a:r>
              <a:rPr lang="en-US" sz="2400" b="1" i="1" dirty="0"/>
              <a:t>Final Submittal Deadline:</a:t>
            </a:r>
          </a:p>
          <a:p>
            <a:pPr marL="0" indent="0" algn="r">
              <a:lnSpc>
                <a:spcPct val="100000"/>
              </a:lnSpc>
              <a:buFont typeface="Arial"/>
              <a:buNone/>
            </a:pPr>
            <a:endParaRPr lang="en-US" sz="2400" b="1" i="1" dirty="0"/>
          </a:p>
          <a:p>
            <a:pPr marL="0" indent="0" algn="r">
              <a:lnSpc>
                <a:spcPct val="100000"/>
              </a:lnSpc>
              <a:buFont typeface="Arial"/>
              <a:buNone/>
            </a:pPr>
            <a:r>
              <a:rPr lang="en-US" sz="2400" b="1" i="1" dirty="0"/>
              <a:t>Selection Process Overview:</a:t>
            </a:r>
          </a:p>
        </p:txBody>
      </p:sp>
      <p:sp>
        <p:nvSpPr>
          <p:cNvPr id="13" name="Content Placeholder 4">
            <a:extLst>
              <a:ext uri="{FF2B5EF4-FFF2-40B4-BE49-F238E27FC236}">
                <a16:creationId xmlns:a16="http://schemas.microsoft.com/office/drawing/2014/main" id="{91C124DF-8F64-AAA0-D1E3-28170470943C}"/>
              </a:ext>
            </a:extLst>
          </p:cNvPr>
          <p:cNvSpPr txBox="1">
            <a:spLocks/>
          </p:cNvSpPr>
          <p:nvPr/>
        </p:nvSpPr>
        <p:spPr>
          <a:xfrm>
            <a:off x="4621657" y="1690687"/>
            <a:ext cx="7377509" cy="4719443"/>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2400" b="0" i="0" kern="1200">
                <a:solidFill>
                  <a:schemeClr val="tx1"/>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buFont typeface="Arial"/>
              <a:buNone/>
            </a:pPr>
            <a:r>
              <a:rPr lang="en-US" sz="2400" dirty="0"/>
              <a:t>See page 15: Part I – Technical Proposal &amp; Part II – Cost/Fee Proposal</a:t>
            </a:r>
          </a:p>
          <a:p>
            <a:pPr marL="0" indent="0">
              <a:lnSpc>
                <a:spcPct val="150000"/>
              </a:lnSpc>
              <a:buFont typeface="Arial"/>
              <a:buNone/>
            </a:pPr>
            <a:r>
              <a:rPr lang="en-US" sz="2400" dirty="0"/>
              <a:t>Electronically via </a:t>
            </a:r>
            <a:r>
              <a:rPr lang="en-US" sz="2400" dirty="0" err="1"/>
              <a:t>OpenGov</a:t>
            </a:r>
            <a:r>
              <a:rPr lang="en-US" sz="2400" dirty="0"/>
              <a:t> ONLY </a:t>
            </a:r>
          </a:p>
          <a:p>
            <a:pPr marL="0" indent="0">
              <a:lnSpc>
                <a:spcPct val="100000"/>
              </a:lnSpc>
              <a:buFont typeface="Arial"/>
              <a:buNone/>
            </a:pPr>
            <a:r>
              <a:rPr lang="en-US" sz="2400" dirty="0"/>
              <a:t>Friday, January 27, 2023 no later than 2:00 p.m. </a:t>
            </a:r>
          </a:p>
          <a:p>
            <a:pPr marL="0" indent="0">
              <a:lnSpc>
                <a:spcPct val="100000"/>
              </a:lnSpc>
              <a:buFont typeface="Arial"/>
              <a:buNone/>
            </a:pPr>
            <a:endParaRPr lang="en-US" sz="2100" dirty="0"/>
          </a:p>
          <a:p>
            <a:pPr marL="0" indent="0">
              <a:lnSpc>
                <a:spcPct val="100000"/>
              </a:lnSpc>
              <a:buNone/>
            </a:pPr>
            <a:r>
              <a:rPr lang="en-US" sz="2400" dirty="0"/>
              <a:t>See Page 17  </a:t>
            </a:r>
          </a:p>
          <a:p>
            <a:pPr>
              <a:lnSpc>
                <a:spcPct val="100000"/>
              </a:lnSpc>
              <a:buFont typeface="Arial" panose="020B0604020202020204" pitchFamily="34" charset="0"/>
              <a:buChar char="•"/>
            </a:pPr>
            <a:endParaRPr lang="en-US" dirty="0"/>
          </a:p>
        </p:txBody>
      </p:sp>
      <p:sp>
        <p:nvSpPr>
          <p:cNvPr id="2" name="Footer Placeholder 1">
            <a:extLst>
              <a:ext uri="{FF2B5EF4-FFF2-40B4-BE49-F238E27FC236}">
                <a16:creationId xmlns:a16="http://schemas.microsoft.com/office/drawing/2014/main" id="{FB3D6427-7915-0AF2-CBF1-65850A9726CF}"/>
              </a:ext>
            </a:extLst>
          </p:cNvPr>
          <p:cNvSpPr>
            <a:spLocks noGrp="1"/>
          </p:cNvSpPr>
          <p:nvPr>
            <p:ph type="ftr" sz="quarter" idx="3"/>
          </p:nvPr>
        </p:nvSpPr>
        <p:spPr/>
        <p:txBody>
          <a:bodyPr/>
          <a:lstStyle/>
          <a:p>
            <a:r>
              <a:rPr lang="en-US" dirty="0"/>
              <a:t>Pre-Proposal Meeting</a:t>
            </a:r>
          </a:p>
        </p:txBody>
      </p:sp>
      <p:sp>
        <p:nvSpPr>
          <p:cNvPr id="3" name="Slide Number Placeholder 2">
            <a:extLst>
              <a:ext uri="{FF2B5EF4-FFF2-40B4-BE49-F238E27FC236}">
                <a16:creationId xmlns:a16="http://schemas.microsoft.com/office/drawing/2014/main" id="{A6D2380A-6E5E-0F98-38AE-7A8B6F46DBFC}"/>
              </a:ext>
            </a:extLst>
          </p:cNvPr>
          <p:cNvSpPr>
            <a:spLocks noGrp="1"/>
          </p:cNvSpPr>
          <p:nvPr>
            <p:ph type="sldNum" sz="quarter" idx="4"/>
          </p:nvPr>
        </p:nvSpPr>
        <p:spPr/>
        <p:txBody>
          <a:bodyPr/>
          <a:lstStyle/>
          <a:p>
            <a:fld id="{3DDB34EE-B580-4044-AF6E-A5D5EC91FE48}" type="slidenum">
              <a:rPr lang="en-US" smtClean="0"/>
              <a:pPr/>
              <a:t>8</a:t>
            </a:fld>
            <a:endParaRPr lang="en-US" dirty="0"/>
          </a:p>
        </p:txBody>
      </p:sp>
      <p:sp>
        <p:nvSpPr>
          <p:cNvPr id="4" name="Date Placeholder 3">
            <a:extLst>
              <a:ext uri="{FF2B5EF4-FFF2-40B4-BE49-F238E27FC236}">
                <a16:creationId xmlns:a16="http://schemas.microsoft.com/office/drawing/2014/main" id="{C7CC3048-90AE-49E4-4B9C-E69C0F77ABC7}"/>
              </a:ext>
            </a:extLst>
          </p:cNvPr>
          <p:cNvSpPr>
            <a:spLocks noGrp="1"/>
          </p:cNvSpPr>
          <p:nvPr>
            <p:ph type="dt" sz="half" idx="2"/>
          </p:nvPr>
        </p:nvSpPr>
        <p:spPr/>
        <p:txBody>
          <a:bodyPr/>
          <a:lstStyle/>
          <a:p>
            <a:fld id="{27373395-EAFE-43A4-903D-B5F465C9740C}" type="datetime2">
              <a:rPr lang="en-US" smtClean="0"/>
              <a:t>Friday, January 6, 2023</a:t>
            </a:fld>
            <a:endParaRPr lang="en-US"/>
          </a:p>
        </p:txBody>
      </p:sp>
    </p:spTree>
    <p:extLst>
      <p:ext uri="{BB962C8B-B14F-4D97-AF65-F5344CB8AC3E}">
        <p14:creationId xmlns:p14="http://schemas.microsoft.com/office/powerpoint/2010/main" val="1768439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65125"/>
            <a:ext cx="11160967" cy="1325563"/>
          </a:xfrm>
        </p:spPr>
        <p:txBody>
          <a:bodyPr/>
          <a:lstStyle/>
          <a:p>
            <a:r>
              <a:rPr lang="en-US" dirty="0"/>
              <a:t>Required Attachments</a:t>
            </a:r>
          </a:p>
        </p:txBody>
      </p:sp>
      <p:sp>
        <p:nvSpPr>
          <p:cNvPr id="9" name="Content Placeholder 4"/>
          <p:cNvSpPr txBox="1">
            <a:spLocks/>
          </p:cNvSpPr>
          <p:nvPr/>
        </p:nvSpPr>
        <p:spPr>
          <a:xfrm>
            <a:off x="379379" y="1690688"/>
            <a:ext cx="11619787" cy="4719443"/>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2400" b="0" i="0" kern="1200">
                <a:solidFill>
                  <a:schemeClr val="tx1"/>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buFont typeface="Arial"/>
              <a:buNone/>
            </a:pPr>
            <a:r>
              <a:rPr lang="en-US" b="1" i="1" dirty="0"/>
              <a:t>Required with Submission:</a:t>
            </a:r>
          </a:p>
          <a:p>
            <a:pPr>
              <a:lnSpc>
                <a:spcPct val="100000"/>
              </a:lnSpc>
              <a:buFont typeface="Arial" panose="020B0604020202020204" pitchFamily="34" charset="0"/>
              <a:buChar char="•"/>
            </a:pPr>
            <a:r>
              <a:rPr lang="en-US" dirty="0"/>
              <a:t>Part I – Technical Proposal</a:t>
            </a:r>
          </a:p>
          <a:p>
            <a:pPr>
              <a:lnSpc>
                <a:spcPct val="100000"/>
              </a:lnSpc>
              <a:buFont typeface="Arial" panose="020B0604020202020204" pitchFamily="34" charset="0"/>
              <a:buChar char="•"/>
            </a:pPr>
            <a:r>
              <a:rPr lang="en-US" dirty="0"/>
              <a:t>Part II – Cost/Fee Proposal</a:t>
            </a:r>
          </a:p>
          <a:p>
            <a:pPr>
              <a:lnSpc>
                <a:spcPct val="100000"/>
              </a:lnSpc>
              <a:buFont typeface="Arial" panose="020B0604020202020204" pitchFamily="34" charset="0"/>
              <a:buChar char="•"/>
            </a:pPr>
            <a:r>
              <a:rPr lang="en-US" dirty="0"/>
              <a:t>Section 3 Documents</a:t>
            </a:r>
          </a:p>
          <a:p>
            <a:pPr>
              <a:lnSpc>
                <a:spcPct val="100000"/>
              </a:lnSpc>
              <a:buFont typeface="Arial" panose="020B0604020202020204" pitchFamily="34" charset="0"/>
              <a:buChar char="•"/>
            </a:pPr>
            <a:r>
              <a:rPr lang="en-US" dirty="0"/>
              <a:t>List of Designated Subcontractors</a:t>
            </a:r>
          </a:p>
          <a:p>
            <a:pPr marL="0" indent="0">
              <a:lnSpc>
                <a:spcPct val="100000"/>
              </a:lnSpc>
              <a:buNone/>
            </a:pPr>
            <a:endParaRPr lang="en-US" b="1" i="1" dirty="0"/>
          </a:p>
          <a:p>
            <a:pPr marL="0" indent="0">
              <a:lnSpc>
                <a:spcPct val="100000"/>
              </a:lnSpc>
              <a:buNone/>
            </a:pPr>
            <a:endParaRPr lang="en-US" b="1" i="1" dirty="0"/>
          </a:p>
          <a:p>
            <a:pPr>
              <a:lnSpc>
                <a:spcPct val="100000"/>
              </a:lnSpc>
            </a:pPr>
            <a:endParaRPr lang="en-US" b="1" i="1" dirty="0"/>
          </a:p>
        </p:txBody>
      </p:sp>
      <p:sp>
        <p:nvSpPr>
          <p:cNvPr id="2" name="Footer Placeholder 1">
            <a:extLst>
              <a:ext uri="{FF2B5EF4-FFF2-40B4-BE49-F238E27FC236}">
                <a16:creationId xmlns:a16="http://schemas.microsoft.com/office/drawing/2014/main" id="{FB3D6427-7915-0AF2-CBF1-65850A9726CF}"/>
              </a:ext>
            </a:extLst>
          </p:cNvPr>
          <p:cNvSpPr>
            <a:spLocks noGrp="1"/>
          </p:cNvSpPr>
          <p:nvPr>
            <p:ph type="ftr" sz="quarter" idx="3"/>
          </p:nvPr>
        </p:nvSpPr>
        <p:spPr/>
        <p:txBody>
          <a:bodyPr/>
          <a:lstStyle/>
          <a:p>
            <a:r>
              <a:rPr lang="en-US" dirty="0"/>
              <a:t>Pre-Proposal Meeting</a:t>
            </a:r>
          </a:p>
        </p:txBody>
      </p:sp>
      <p:sp>
        <p:nvSpPr>
          <p:cNvPr id="3" name="Slide Number Placeholder 2">
            <a:extLst>
              <a:ext uri="{FF2B5EF4-FFF2-40B4-BE49-F238E27FC236}">
                <a16:creationId xmlns:a16="http://schemas.microsoft.com/office/drawing/2014/main" id="{A6D2380A-6E5E-0F98-38AE-7A8B6F46DBFC}"/>
              </a:ext>
            </a:extLst>
          </p:cNvPr>
          <p:cNvSpPr>
            <a:spLocks noGrp="1"/>
          </p:cNvSpPr>
          <p:nvPr>
            <p:ph type="sldNum" sz="quarter" idx="4"/>
          </p:nvPr>
        </p:nvSpPr>
        <p:spPr/>
        <p:txBody>
          <a:bodyPr/>
          <a:lstStyle/>
          <a:p>
            <a:fld id="{3DDB34EE-B580-4044-AF6E-A5D5EC91FE48}" type="slidenum">
              <a:rPr lang="en-US" smtClean="0"/>
              <a:pPr/>
              <a:t>9</a:t>
            </a:fld>
            <a:endParaRPr lang="en-US" dirty="0"/>
          </a:p>
        </p:txBody>
      </p:sp>
      <p:sp>
        <p:nvSpPr>
          <p:cNvPr id="6" name="Date Placeholder 5">
            <a:extLst>
              <a:ext uri="{FF2B5EF4-FFF2-40B4-BE49-F238E27FC236}">
                <a16:creationId xmlns:a16="http://schemas.microsoft.com/office/drawing/2014/main" id="{4E23CC88-6E95-4780-D2C4-900AA97F3057}"/>
              </a:ext>
            </a:extLst>
          </p:cNvPr>
          <p:cNvSpPr>
            <a:spLocks noGrp="1"/>
          </p:cNvSpPr>
          <p:nvPr>
            <p:ph type="dt" sz="half" idx="2"/>
          </p:nvPr>
        </p:nvSpPr>
        <p:spPr/>
        <p:txBody>
          <a:bodyPr/>
          <a:lstStyle/>
          <a:p>
            <a:fld id="{FDE876DE-CCB5-4F73-85C6-E714BB21247D}" type="datetime2">
              <a:rPr lang="en-US" smtClean="0"/>
              <a:t>Friday, January 6, 2023</a:t>
            </a:fld>
            <a:endParaRPr lang="en-US" dirty="0"/>
          </a:p>
        </p:txBody>
      </p:sp>
    </p:spTree>
    <p:extLst>
      <p:ext uri="{BB962C8B-B14F-4D97-AF65-F5344CB8AC3E}">
        <p14:creationId xmlns:p14="http://schemas.microsoft.com/office/powerpoint/2010/main" val="21618723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65125"/>
            <a:ext cx="11160967" cy="1325563"/>
          </a:xfrm>
        </p:spPr>
        <p:txBody>
          <a:bodyPr/>
          <a:lstStyle/>
          <a:p>
            <a:r>
              <a:rPr lang="en-US" dirty="0"/>
              <a:t>Evaluation Criteria</a:t>
            </a:r>
          </a:p>
        </p:txBody>
      </p:sp>
      <p:sp>
        <p:nvSpPr>
          <p:cNvPr id="9" name="Content Placeholder 4"/>
          <p:cNvSpPr txBox="1">
            <a:spLocks/>
          </p:cNvSpPr>
          <p:nvPr/>
        </p:nvSpPr>
        <p:spPr>
          <a:xfrm>
            <a:off x="1437344" y="1776047"/>
            <a:ext cx="9317311" cy="3508130"/>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2400" b="0" i="0" kern="1200">
                <a:solidFill>
                  <a:schemeClr val="tx1"/>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buNone/>
            </a:pPr>
            <a:r>
              <a:rPr lang="en-US" sz="2000" dirty="0"/>
              <a:t>Project Management Approach/Scope of Work Action Plan		40</a:t>
            </a:r>
          </a:p>
          <a:p>
            <a:pPr marL="0" indent="0">
              <a:lnSpc>
                <a:spcPct val="100000"/>
              </a:lnSpc>
              <a:buNone/>
            </a:pPr>
            <a:r>
              <a:rPr lang="en-US" sz="2000" dirty="0"/>
              <a:t>Quality Control Processes						25</a:t>
            </a:r>
          </a:p>
          <a:p>
            <a:pPr marL="0" indent="0">
              <a:lnSpc>
                <a:spcPct val="100000"/>
              </a:lnSpc>
              <a:buNone/>
            </a:pPr>
            <a:r>
              <a:rPr lang="en-US" sz="2000" dirty="0"/>
              <a:t>Experience of Firm/Team Members with Similar Projects		15</a:t>
            </a:r>
          </a:p>
          <a:p>
            <a:pPr marL="0" indent="0">
              <a:lnSpc>
                <a:spcPct val="100000"/>
              </a:lnSpc>
              <a:buNone/>
            </a:pPr>
            <a:r>
              <a:rPr lang="en-US" sz="2000" dirty="0"/>
              <a:t>Cost/Fee Proposal							20</a:t>
            </a:r>
          </a:p>
        </p:txBody>
      </p:sp>
      <p:sp>
        <p:nvSpPr>
          <p:cNvPr id="2" name="Footer Placeholder 1">
            <a:extLst>
              <a:ext uri="{FF2B5EF4-FFF2-40B4-BE49-F238E27FC236}">
                <a16:creationId xmlns:a16="http://schemas.microsoft.com/office/drawing/2014/main" id="{FB3D6427-7915-0AF2-CBF1-65850A9726CF}"/>
              </a:ext>
            </a:extLst>
          </p:cNvPr>
          <p:cNvSpPr>
            <a:spLocks noGrp="1"/>
          </p:cNvSpPr>
          <p:nvPr>
            <p:ph type="ftr" sz="quarter" idx="3"/>
          </p:nvPr>
        </p:nvSpPr>
        <p:spPr/>
        <p:txBody>
          <a:bodyPr/>
          <a:lstStyle/>
          <a:p>
            <a:r>
              <a:rPr lang="en-US" dirty="0"/>
              <a:t>Pre-Proposal Meeting</a:t>
            </a:r>
          </a:p>
        </p:txBody>
      </p:sp>
      <p:sp>
        <p:nvSpPr>
          <p:cNvPr id="3" name="Slide Number Placeholder 2">
            <a:extLst>
              <a:ext uri="{FF2B5EF4-FFF2-40B4-BE49-F238E27FC236}">
                <a16:creationId xmlns:a16="http://schemas.microsoft.com/office/drawing/2014/main" id="{A6D2380A-6E5E-0F98-38AE-7A8B6F46DBFC}"/>
              </a:ext>
            </a:extLst>
          </p:cNvPr>
          <p:cNvSpPr>
            <a:spLocks noGrp="1"/>
          </p:cNvSpPr>
          <p:nvPr>
            <p:ph type="sldNum" sz="quarter" idx="4"/>
          </p:nvPr>
        </p:nvSpPr>
        <p:spPr/>
        <p:txBody>
          <a:bodyPr/>
          <a:lstStyle/>
          <a:p>
            <a:fld id="{3DDB34EE-B580-4044-AF6E-A5D5EC91FE48}" type="slidenum">
              <a:rPr lang="en-US" smtClean="0"/>
              <a:pPr/>
              <a:t>10</a:t>
            </a:fld>
            <a:endParaRPr lang="en-US" dirty="0"/>
          </a:p>
        </p:txBody>
      </p:sp>
      <p:sp>
        <p:nvSpPr>
          <p:cNvPr id="6" name="Date Placeholder 5">
            <a:extLst>
              <a:ext uri="{FF2B5EF4-FFF2-40B4-BE49-F238E27FC236}">
                <a16:creationId xmlns:a16="http://schemas.microsoft.com/office/drawing/2014/main" id="{89F78FB8-1B03-B69A-3B91-7F8E49875D08}"/>
              </a:ext>
            </a:extLst>
          </p:cNvPr>
          <p:cNvSpPr>
            <a:spLocks noGrp="1"/>
          </p:cNvSpPr>
          <p:nvPr>
            <p:ph type="dt" sz="half" idx="2"/>
          </p:nvPr>
        </p:nvSpPr>
        <p:spPr/>
        <p:txBody>
          <a:bodyPr/>
          <a:lstStyle/>
          <a:p>
            <a:fld id="{43DA6D2F-959D-47C7-84CB-CDF83CF95E09}" type="datetime2">
              <a:rPr lang="en-US" smtClean="0"/>
              <a:t>Friday, January 6, 2023</a:t>
            </a:fld>
            <a:endParaRPr lang="en-US" dirty="0"/>
          </a:p>
        </p:txBody>
      </p:sp>
    </p:spTree>
    <p:extLst>
      <p:ext uri="{BB962C8B-B14F-4D97-AF65-F5344CB8AC3E}">
        <p14:creationId xmlns:p14="http://schemas.microsoft.com/office/powerpoint/2010/main" val="37745964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Overview of Project</a:t>
            </a:r>
          </a:p>
        </p:txBody>
      </p:sp>
      <p:sp>
        <p:nvSpPr>
          <p:cNvPr id="8" name="Content Placeholder 7"/>
          <p:cNvSpPr>
            <a:spLocks noGrp="1"/>
          </p:cNvSpPr>
          <p:nvPr>
            <p:ph idx="1"/>
          </p:nvPr>
        </p:nvSpPr>
        <p:spPr/>
        <p:txBody>
          <a:bodyPr/>
          <a:lstStyle/>
          <a:p>
            <a:r>
              <a:rPr lang="en-US" dirty="0"/>
              <a:t>Department staff</a:t>
            </a:r>
          </a:p>
        </p:txBody>
      </p:sp>
      <p:sp>
        <p:nvSpPr>
          <p:cNvPr id="2" name="Footer Placeholder 1">
            <a:extLst>
              <a:ext uri="{FF2B5EF4-FFF2-40B4-BE49-F238E27FC236}">
                <a16:creationId xmlns:a16="http://schemas.microsoft.com/office/drawing/2014/main" id="{A6090F65-7713-A94C-38C1-A0314EBCE025}"/>
              </a:ext>
            </a:extLst>
          </p:cNvPr>
          <p:cNvSpPr>
            <a:spLocks noGrp="1"/>
          </p:cNvSpPr>
          <p:nvPr>
            <p:ph type="ftr" sz="quarter" idx="3"/>
          </p:nvPr>
        </p:nvSpPr>
        <p:spPr/>
        <p:txBody>
          <a:bodyPr/>
          <a:lstStyle/>
          <a:p>
            <a:r>
              <a:rPr lang="en-US" dirty="0"/>
              <a:t>Pre-Proposal Meeting</a:t>
            </a:r>
          </a:p>
        </p:txBody>
      </p:sp>
      <p:sp>
        <p:nvSpPr>
          <p:cNvPr id="3" name="Slide Number Placeholder 2">
            <a:extLst>
              <a:ext uri="{FF2B5EF4-FFF2-40B4-BE49-F238E27FC236}">
                <a16:creationId xmlns:a16="http://schemas.microsoft.com/office/drawing/2014/main" id="{E4BF6F79-E564-D0E9-A420-F146BE69D6F8}"/>
              </a:ext>
            </a:extLst>
          </p:cNvPr>
          <p:cNvSpPr>
            <a:spLocks noGrp="1"/>
          </p:cNvSpPr>
          <p:nvPr>
            <p:ph type="sldNum" sz="quarter" idx="4"/>
          </p:nvPr>
        </p:nvSpPr>
        <p:spPr/>
        <p:txBody>
          <a:bodyPr/>
          <a:lstStyle/>
          <a:p>
            <a:fld id="{3DDB34EE-B580-4044-AF6E-A5D5EC91FE48}" type="slidenum">
              <a:rPr lang="en-US" smtClean="0"/>
              <a:pPr/>
              <a:t>11</a:t>
            </a:fld>
            <a:endParaRPr lang="en-US" dirty="0"/>
          </a:p>
        </p:txBody>
      </p:sp>
      <p:sp>
        <p:nvSpPr>
          <p:cNvPr id="4" name="Date Placeholder 3">
            <a:extLst>
              <a:ext uri="{FF2B5EF4-FFF2-40B4-BE49-F238E27FC236}">
                <a16:creationId xmlns:a16="http://schemas.microsoft.com/office/drawing/2014/main" id="{900F1155-74DB-3FBB-4A01-8A712CD88EAC}"/>
              </a:ext>
            </a:extLst>
          </p:cNvPr>
          <p:cNvSpPr>
            <a:spLocks noGrp="1"/>
          </p:cNvSpPr>
          <p:nvPr>
            <p:ph type="dt" sz="half" idx="2"/>
          </p:nvPr>
        </p:nvSpPr>
        <p:spPr/>
        <p:txBody>
          <a:bodyPr/>
          <a:lstStyle/>
          <a:p>
            <a:fld id="{6A2B9F4A-A25F-40A3-B66A-93609E0C6CC9}" type="datetime2">
              <a:rPr lang="en-US" smtClean="0"/>
              <a:t>Friday, January 6, 2023</a:t>
            </a:fld>
            <a:endParaRPr lang="en-US"/>
          </a:p>
        </p:txBody>
      </p:sp>
    </p:spTree>
    <p:extLst>
      <p:ext uri="{BB962C8B-B14F-4D97-AF65-F5344CB8AC3E}">
        <p14:creationId xmlns:p14="http://schemas.microsoft.com/office/powerpoint/2010/main" val="28902153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Questions?</a:t>
            </a:r>
          </a:p>
        </p:txBody>
      </p:sp>
      <p:sp>
        <p:nvSpPr>
          <p:cNvPr id="8" name="Content Placeholder 7"/>
          <p:cNvSpPr>
            <a:spLocks noGrp="1"/>
          </p:cNvSpPr>
          <p:nvPr>
            <p:ph idx="1"/>
          </p:nvPr>
        </p:nvSpPr>
        <p:spPr/>
        <p:txBody>
          <a:bodyPr/>
          <a:lstStyle/>
          <a:p>
            <a:pPr marL="0" indent="0">
              <a:buNone/>
            </a:pPr>
            <a:r>
              <a:rPr lang="en-US" b="1" u="sng" dirty="0"/>
              <a:t>Important Date Reminders</a:t>
            </a:r>
          </a:p>
          <a:p>
            <a:pPr marL="0" indent="0">
              <a:buNone/>
            </a:pPr>
            <a:endParaRPr lang="en-US" dirty="0"/>
          </a:p>
          <a:p>
            <a:pPr marL="0" indent="0">
              <a:buNone/>
            </a:pPr>
            <a:r>
              <a:rPr lang="en-US" b="1" dirty="0"/>
              <a:t>RFI Date: January 19, 2023 by 9:00 a.m.</a:t>
            </a:r>
          </a:p>
          <a:p>
            <a:pPr marL="0" indent="0">
              <a:buNone/>
            </a:pPr>
            <a:r>
              <a:rPr lang="en-US" b="1" dirty="0"/>
              <a:t>Addendum Release Date (if needed): January 20, 2023 </a:t>
            </a:r>
          </a:p>
          <a:p>
            <a:pPr marL="0" indent="0">
              <a:buNone/>
            </a:pPr>
            <a:r>
              <a:rPr lang="en-US" b="1" dirty="0"/>
              <a:t>Proposal Due Date: January 27, 2023 by 2:00 p.m.</a:t>
            </a:r>
          </a:p>
        </p:txBody>
      </p:sp>
      <p:sp>
        <p:nvSpPr>
          <p:cNvPr id="2" name="Footer Placeholder 1">
            <a:extLst>
              <a:ext uri="{FF2B5EF4-FFF2-40B4-BE49-F238E27FC236}">
                <a16:creationId xmlns:a16="http://schemas.microsoft.com/office/drawing/2014/main" id="{EA8B79AE-D8E2-1D11-EBEE-9CAC70E37F43}"/>
              </a:ext>
            </a:extLst>
          </p:cNvPr>
          <p:cNvSpPr>
            <a:spLocks noGrp="1"/>
          </p:cNvSpPr>
          <p:nvPr>
            <p:ph type="ftr" sz="quarter" idx="3"/>
          </p:nvPr>
        </p:nvSpPr>
        <p:spPr/>
        <p:txBody>
          <a:bodyPr/>
          <a:lstStyle/>
          <a:p>
            <a:r>
              <a:rPr lang="en-US" dirty="0"/>
              <a:t>Pre-Proposal Meeting</a:t>
            </a:r>
          </a:p>
        </p:txBody>
      </p:sp>
      <p:sp>
        <p:nvSpPr>
          <p:cNvPr id="3" name="Slide Number Placeholder 2">
            <a:extLst>
              <a:ext uri="{FF2B5EF4-FFF2-40B4-BE49-F238E27FC236}">
                <a16:creationId xmlns:a16="http://schemas.microsoft.com/office/drawing/2014/main" id="{74D563AD-9DAF-7C82-EBB8-26F1D016CAC2}"/>
              </a:ext>
            </a:extLst>
          </p:cNvPr>
          <p:cNvSpPr>
            <a:spLocks noGrp="1"/>
          </p:cNvSpPr>
          <p:nvPr>
            <p:ph type="sldNum" sz="quarter" idx="4"/>
          </p:nvPr>
        </p:nvSpPr>
        <p:spPr/>
        <p:txBody>
          <a:bodyPr/>
          <a:lstStyle/>
          <a:p>
            <a:fld id="{3DDB34EE-B580-4044-AF6E-A5D5EC91FE48}" type="slidenum">
              <a:rPr lang="en-US" smtClean="0"/>
              <a:pPr/>
              <a:t>12</a:t>
            </a:fld>
            <a:endParaRPr lang="en-US" dirty="0"/>
          </a:p>
        </p:txBody>
      </p:sp>
      <p:sp>
        <p:nvSpPr>
          <p:cNvPr id="4" name="Date Placeholder 3">
            <a:extLst>
              <a:ext uri="{FF2B5EF4-FFF2-40B4-BE49-F238E27FC236}">
                <a16:creationId xmlns:a16="http://schemas.microsoft.com/office/drawing/2014/main" id="{42D49920-BDAC-AF28-C3EB-B816AA4598F9}"/>
              </a:ext>
            </a:extLst>
          </p:cNvPr>
          <p:cNvSpPr>
            <a:spLocks noGrp="1"/>
          </p:cNvSpPr>
          <p:nvPr>
            <p:ph type="dt" sz="half" idx="2"/>
          </p:nvPr>
        </p:nvSpPr>
        <p:spPr/>
        <p:txBody>
          <a:bodyPr/>
          <a:lstStyle/>
          <a:p>
            <a:fld id="{FBD5AE1F-819B-4635-B7F2-5BA7B1530343}" type="datetime2">
              <a:rPr lang="en-US" smtClean="0"/>
              <a:t>Friday, January 6, 2023</a:t>
            </a:fld>
            <a:endParaRPr lang="en-US"/>
          </a:p>
        </p:txBody>
      </p:sp>
    </p:spTree>
    <p:extLst>
      <p:ext uri="{BB962C8B-B14F-4D97-AF65-F5344CB8AC3E}">
        <p14:creationId xmlns:p14="http://schemas.microsoft.com/office/powerpoint/2010/main" val="33969732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684</TotalTime>
  <Words>805</Words>
  <Application>Microsoft Office PowerPoint</Application>
  <PresentationFormat>Widescreen</PresentationFormat>
  <Paragraphs>141</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Open Sans</vt:lpstr>
      <vt:lpstr>Tahoma</vt:lpstr>
      <vt:lpstr>Office Theme</vt:lpstr>
      <vt:lpstr>PowerPoint Presentation</vt:lpstr>
      <vt:lpstr>Team Introduction</vt:lpstr>
      <vt:lpstr>Obtaining The Bid Package</vt:lpstr>
      <vt:lpstr>Buyers Dates and Important Information</vt:lpstr>
      <vt:lpstr>General Information</vt:lpstr>
      <vt:lpstr>Public Works/Labor Compliance Requirements</vt:lpstr>
      <vt:lpstr>Section 3 Requirement Changes</vt:lpstr>
      <vt:lpstr>Solicitation Information</vt:lpstr>
      <vt:lpstr>Required Attachments</vt:lpstr>
      <vt:lpstr>Evaluation Criteria</vt:lpstr>
      <vt:lpstr>Overview of Project</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Talley Cain</dc:creator>
  <cp:lastModifiedBy>Monica S. Albert</cp:lastModifiedBy>
  <cp:revision>50</cp:revision>
  <cp:lastPrinted>2023-01-06T16:27:43Z</cp:lastPrinted>
  <dcterms:created xsi:type="dcterms:W3CDTF">2016-12-23T18:19:49Z</dcterms:created>
  <dcterms:modified xsi:type="dcterms:W3CDTF">2023-01-06T16:35:19Z</dcterms:modified>
</cp:coreProperties>
</file>