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notesSlides/notesSlide5.xml" ContentType="application/vnd.openxmlformats-officedocument.presentationml.notesSlide+xml"/>
  <Override PartName="/ppt/charts/chart3.xml" ContentType="application/vnd.openxmlformats-officedocument.drawingml.chart+xml"/>
  <Override PartName="/ppt/theme/themeOverride2.xml" ContentType="application/vnd.openxmlformats-officedocument.themeOverride+xml"/>
  <Override PartName="/ppt/notesSlides/notesSlide6.xml" ContentType="application/vnd.openxmlformats-officedocument.presentationml.notesSlide+xml"/>
  <Override PartName="/ppt/charts/chart4.xml" ContentType="application/vnd.openxmlformats-officedocument.drawingml.chart+xml"/>
  <Override PartName="/ppt/notesSlides/notesSlide7.xml" ContentType="application/vnd.openxmlformats-officedocument.presentationml.notesSlide+xml"/>
  <Override PartName="/ppt/charts/chart5.xml" ContentType="application/vnd.openxmlformats-officedocument.drawingml.chart+xml"/>
  <Override PartName="/ppt/notesSlides/notesSlide8.xml" ContentType="application/vnd.openxmlformats-officedocument.presentationml.notesSlide+xml"/>
  <Override PartName="/ppt/charts/chart6.xml" ContentType="application/vnd.openxmlformats-officedocument.drawingml.chart+xml"/>
  <Override PartName="/ppt/notesSlides/notesSlide9.xml" ContentType="application/vnd.openxmlformats-officedocument.presentationml.notesSlide+xml"/>
  <Override PartName="/ppt/charts/chart7.xml" ContentType="application/vnd.openxmlformats-officedocument.drawingml.chart+xml"/>
  <Override PartName="/ppt/notesSlides/notesSlide10.xml" ContentType="application/vnd.openxmlformats-officedocument.presentationml.notesSlide+xml"/>
  <Override PartName="/ppt/charts/chart8.xml" ContentType="application/vnd.openxmlformats-officedocument.drawingml.chart+xml"/>
  <Override PartName="/ppt/notesSlides/notesSlide11.xml" ContentType="application/vnd.openxmlformats-officedocument.presentationml.notesSlide+xml"/>
  <Override PartName="/ppt/charts/chart9.xml" ContentType="application/vnd.openxmlformats-officedocument.drawingml.chart+xml"/>
  <Override PartName="/ppt/notesSlides/notesSlide12.xml" ContentType="application/vnd.openxmlformats-officedocument.presentationml.notesSlide+xml"/>
  <Override PartName="/ppt/charts/chart10.xml" ContentType="application/vnd.openxmlformats-officedocument.drawingml.chart+xml"/>
  <Override PartName="/ppt/drawings/drawing1.xml" ContentType="application/vnd.openxmlformats-officedocument.drawingml.chartshapes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61" r:id="rId4"/>
    <p:sldId id="264" r:id="rId5"/>
    <p:sldId id="265" r:id="rId6"/>
    <p:sldId id="276" r:id="rId7"/>
    <p:sldId id="267" r:id="rId8"/>
    <p:sldId id="268" r:id="rId9"/>
    <p:sldId id="269" r:id="rId10"/>
    <p:sldId id="270" r:id="rId11"/>
    <p:sldId id="272" r:id="rId12"/>
    <p:sldId id="273" r:id="rId13"/>
    <p:sldId id="277" r:id="rId14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93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87" autoAdjust="0"/>
    <p:restoredTop sz="46499" autoAdjust="0"/>
  </p:normalViewPr>
  <p:slideViewPr>
    <p:cSldViewPr snapToGrid="0" snapToObjects="1">
      <p:cViewPr>
        <p:scale>
          <a:sx n="50" d="100"/>
          <a:sy n="50" d="100"/>
        </p:scale>
        <p:origin x="-2664" y="-13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87" d="100"/>
          <a:sy n="87" d="100"/>
        </p:scale>
        <p:origin x="-3780" y="-78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shra.loc\dept\Finance\Budget\Restricted\2020%20Budget\Presentations\Commission%20-%20Revenue\2020%20Charts%20for%20Revenue%20presentation%20-%20edits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2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shra.loc\dept\Finance\Budget\Restricted\2020%20Budget\Presentations\Commission%20-%20Revenue\2020%20Charts%20for%20Revenue%20presentation%20-%20edits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\\shra.loc\dept\Finance\Budget\Restricted\2020%20Budget\Presentations\Commission%20-%20Revenue\2020%20Charts%20for%20Revenue%20presentation%20-%20edits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\\shra.loc\dept\Finance\Budget\Restricted\2020%20Budget\Presentations\Commission%20-%20Revenue\2020%20Charts%20for%20Revenue%20presentation%20-%20edits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\\shra.loc\dept\Finance\Budget\Restricted\2020%20Budget\Presentations\Commission%20-%20Revenue\2020%20Charts%20for%20Revenue%20presentation%20-%20edits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\\shra.loc\dept\Finance\Budget\Restricted\2020%20Budget\Presentations\Commission%20-%20Revenue\2020%20Charts%20for%20Revenue%20presentation%20-%20edits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\\shra.loc\dept\Finance\Budget\Restricted\2020%20Budget\Presentations\Commission%20-%20Revenue\2020%20Charts%20for%20Revenue%20presentation%20-%20edits.xlsx" TargetMode="Externa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\\shra.loc\dept\Finance\Budget\Restricted\2020%20Budget\Presentations\Commission%20-%20Revenue\2020%20Charts%20for%20Revenue%20presentation%20-%20edit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4544067951880258"/>
          <c:y val="0.16164935738535188"/>
          <c:w val="0.6545593445770419"/>
          <c:h val="0.51009142459221912"/>
        </c:manualLayout>
      </c:layout>
      <c:lineChart>
        <c:grouping val="standard"/>
        <c:varyColors val="0"/>
        <c:ser>
          <c:idx val="0"/>
          <c:order val="0"/>
          <c:tx>
            <c:strRef>
              <c:f>'HCV Leasing'!$A$2</c:f>
              <c:strCache>
                <c:ptCount val="1"/>
                <c:pt idx="0">
                  <c:v>Average Unit Months Available</c:v>
                </c:pt>
              </c:strCache>
            </c:strRef>
          </c:tx>
          <c:spPr>
            <a:ln>
              <a:gradFill>
                <a:gsLst>
                  <a:gs pos="0">
                    <a:srgbClr val="DDEBCF"/>
                  </a:gs>
                  <a:gs pos="50000">
                    <a:srgbClr val="9CB86E"/>
                  </a:gs>
                  <a:gs pos="100000">
                    <a:srgbClr val="156B13"/>
                  </a:gs>
                </a:gsLst>
                <a:lin ang="5400000" scaled="0"/>
              </a:gradFill>
            </a:ln>
          </c:spPr>
          <c:marker>
            <c:symbol val="circle"/>
            <c:size val="12"/>
            <c:spPr>
              <a:solidFill>
                <a:schemeClr val="accent3">
                  <a:lumMod val="75000"/>
                </a:schemeClr>
              </a:solidFill>
              <a:ln>
                <a:solidFill>
                  <a:schemeClr val="accent3">
                    <a:lumMod val="75000"/>
                  </a:schemeClr>
                </a:solidFill>
              </a:ln>
            </c:spPr>
          </c:marker>
          <c:cat>
            <c:strRef>
              <c:f>'HCV Leasing'!$B$1:$J$1</c:f>
              <c:strCache>
                <c:ptCount val="9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 Est.</c:v>
                </c:pt>
                <c:pt idx="8">
                  <c:v>2020 Est.</c:v>
                </c:pt>
              </c:strCache>
            </c:strRef>
          </c:cat>
          <c:val>
            <c:numRef>
              <c:f>'HCV Leasing'!$B$2:$J$2</c:f>
              <c:numCache>
                <c:formatCode>#,##0</c:formatCode>
                <c:ptCount val="9"/>
                <c:pt idx="0">
                  <c:v>11738</c:v>
                </c:pt>
                <c:pt idx="1">
                  <c:v>11867</c:v>
                </c:pt>
                <c:pt idx="2">
                  <c:v>11931</c:v>
                </c:pt>
                <c:pt idx="3">
                  <c:v>12049</c:v>
                </c:pt>
                <c:pt idx="4">
                  <c:v>12092</c:v>
                </c:pt>
                <c:pt idx="5">
                  <c:v>12178</c:v>
                </c:pt>
                <c:pt idx="6">
                  <c:v>12444.75</c:v>
                </c:pt>
                <c:pt idx="7">
                  <c:v>12375</c:v>
                </c:pt>
                <c:pt idx="8">
                  <c:v>12612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'HCV Leasing'!$A$3</c:f>
              <c:strCache>
                <c:ptCount val="1"/>
                <c:pt idx="0">
                  <c:v>Average Number of Vouchers Leased</c:v>
                </c:pt>
              </c:strCache>
            </c:strRef>
          </c:tx>
          <c:spPr>
            <a:ln>
              <a:gradFill>
                <a:gsLst>
                  <a:gs pos="0">
                    <a:schemeClr val="bg1"/>
                  </a:gs>
                  <a:gs pos="6000">
                    <a:srgbClr val="0047FF"/>
                  </a:gs>
                  <a:gs pos="8000">
                    <a:schemeClr val="bg1"/>
                  </a:gs>
                  <a:gs pos="47000">
                    <a:srgbClr val="0047FF"/>
                  </a:gs>
                  <a:gs pos="58000">
                    <a:schemeClr val="bg1"/>
                  </a:gs>
                  <a:gs pos="59000">
                    <a:srgbClr val="0047FF"/>
                  </a:gs>
                  <a:gs pos="88000">
                    <a:schemeClr val="bg1"/>
                  </a:gs>
                  <a:gs pos="89000">
                    <a:srgbClr val="0047FF"/>
                  </a:gs>
                </a:gsLst>
                <a:lin ang="5400000" scaled="0"/>
              </a:gradFill>
            </a:ln>
          </c:spPr>
          <c:marker>
            <c:symbol val="circle"/>
            <c:size val="12"/>
            <c:spPr>
              <a:solidFill>
                <a:schemeClr val="tx2">
                  <a:lumMod val="60000"/>
                  <a:lumOff val="40000"/>
                </a:schemeClr>
              </a:solidFill>
              <a:ln>
                <a:solidFill>
                  <a:schemeClr val="accent3">
                    <a:lumMod val="50000"/>
                  </a:schemeClr>
                </a:solidFill>
              </a:ln>
            </c:spPr>
          </c:marker>
          <c:cat>
            <c:strRef>
              <c:f>'HCV Leasing'!$B$1:$J$1</c:f>
              <c:strCache>
                <c:ptCount val="9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 Est.</c:v>
                </c:pt>
                <c:pt idx="8">
                  <c:v>2020 Est.</c:v>
                </c:pt>
              </c:strCache>
            </c:strRef>
          </c:cat>
          <c:val>
            <c:numRef>
              <c:f>'HCV Leasing'!$B$3:$J$3</c:f>
              <c:numCache>
                <c:formatCode>#,##0</c:formatCode>
                <c:ptCount val="9"/>
                <c:pt idx="0">
                  <c:v>11627</c:v>
                </c:pt>
                <c:pt idx="1">
                  <c:v>11652</c:v>
                </c:pt>
                <c:pt idx="2">
                  <c:v>11574</c:v>
                </c:pt>
                <c:pt idx="3">
                  <c:v>11963</c:v>
                </c:pt>
                <c:pt idx="4">
                  <c:v>11934</c:v>
                </c:pt>
                <c:pt idx="5">
                  <c:v>11424</c:v>
                </c:pt>
                <c:pt idx="6">
                  <c:v>11234.833333333334</c:v>
                </c:pt>
                <c:pt idx="7">
                  <c:v>11302</c:v>
                </c:pt>
                <c:pt idx="8">
                  <c:v>11297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'HCV Leasing'!$A$4</c:f>
              <c:strCache>
                <c:ptCount val="1"/>
                <c:pt idx="0">
                  <c:v>Lease Up Percentage</c:v>
                </c:pt>
              </c:strCache>
            </c:strRef>
          </c:tx>
          <c:cat>
            <c:strRef>
              <c:f>'HCV Leasing'!$B$1:$J$1</c:f>
              <c:strCache>
                <c:ptCount val="9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 Est.</c:v>
                </c:pt>
                <c:pt idx="8">
                  <c:v>2020 Est.</c:v>
                </c:pt>
              </c:strCache>
            </c:strRef>
          </c:cat>
          <c:val>
            <c:numRef>
              <c:f>'HCV Leasing'!$B$4:$J$4</c:f>
              <c:numCache>
                <c:formatCode>0%</c:formatCode>
                <c:ptCount val="9"/>
                <c:pt idx="0">
                  <c:v>0.9905435338217754</c:v>
                </c:pt>
                <c:pt idx="1">
                  <c:v>0.98188253138956771</c:v>
                </c:pt>
                <c:pt idx="2">
                  <c:v>0.97007794820216242</c:v>
                </c:pt>
                <c:pt idx="3">
                  <c:v>0.99286247821395968</c:v>
                </c:pt>
                <c:pt idx="4">
                  <c:v>0.98693350975851801</c:v>
                </c:pt>
                <c:pt idx="5">
                  <c:v>0.93808507144030218</c:v>
                </c:pt>
                <c:pt idx="6">
                  <c:v>0.90277694074475856</c:v>
                </c:pt>
                <c:pt idx="7">
                  <c:v>0.91329292929292927</c:v>
                </c:pt>
                <c:pt idx="8">
                  <c:v>0.89573422137646685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8876800"/>
        <c:axId val="158878336"/>
      </c:lineChart>
      <c:catAx>
        <c:axId val="158876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 rot="0"/>
          <a:lstStyle/>
          <a:p>
            <a:pPr>
              <a:defRPr/>
            </a:pPr>
            <a:endParaRPr lang="en-US"/>
          </a:p>
        </c:txPr>
        <c:crossAx val="158878336"/>
        <c:crosses val="autoZero"/>
        <c:auto val="1"/>
        <c:lblAlgn val="ctr"/>
        <c:lblOffset val="100"/>
        <c:noMultiLvlLbl val="0"/>
      </c:catAx>
      <c:valAx>
        <c:axId val="158878336"/>
        <c:scaling>
          <c:orientation val="minMax"/>
          <c:max val="12800"/>
          <c:min val="11100"/>
        </c:scaling>
        <c:delete val="0"/>
        <c:axPos val="l"/>
        <c:majorGridlines>
          <c:spPr>
            <a:ln>
              <a:noFill/>
            </a:ln>
          </c:spPr>
        </c:majorGridlines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Average Unit Months</a:t>
                </a:r>
              </a:p>
            </c:rich>
          </c:tx>
          <c:layout>
            <c:manualLayout>
              <c:xMode val="edge"/>
              <c:yMode val="edge"/>
              <c:x val="0.20652971051939004"/>
              <c:y val="0.26476901044122891"/>
            </c:manualLayout>
          </c:layout>
          <c:overlay val="0"/>
        </c:title>
        <c:numFmt formatCode="#,##0" sourceLinked="1"/>
        <c:majorTickMark val="none"/>
        <c:minorTickMark val="none"/>
        <c:tickLblPos val="nextTo"/>
        <c:crossAx val="158876800"/>
        <c:crosses val="autoZero"/>
        <c:crossBetween val="between"/>
        <c:majorUnit val="200"/>
      </c:valAx>
      <c:dTable>
        <c:showHorzBorder val="1"/>
        <c:showVertBorder val="1"/>
        <c:showOutline val="1"/>
        <c:showKeys val="1"/>
        <c:txPr>
          <a:bodyPr/>
          <a:lstStyle/>
          <a:p>
            <a:pPr rtl="0">
              <a:defRPr sz="1400"/>
            </a:pPr>
            <a:endParaRPr lang="en-US"/>
          </a:p>
        </c:txPr>
      </c:dTable>
      <c:spPr>
        <a:gradFill>
          <a:gsLst>
            <a:gs pos="0">
              <a:srgbClr val="DCEBF5"/>
            </a:gs>
            <a:gs pos="8000">
              <a:srgbClr val="83A7C3"/>
            </a:gs>
            <a:gs pos="13000">
              <a:srgbClr val="768FB9"/>
            </a:gs>
            <a:gs pos="21001">
              <a:srgbClr val="83A7C3"/>
            </a:gs>
            <a:gs pos="52000">
              <a:srgbClr val="FFFFFF"/>
            </a:gs>
            <a:gs pos="56000">
              <a:schemeClr val="accent3">
                <a:lumMod val="20000"/>
                <a:lumOff val="80000"/>
              </a:schemeClr>
            </a:gs>
            <a:gs pos="59000">
              <a:schemeClr val="accent3">
                <a:lumMod val="20000"/>
                <a:lumOff val="80000"/>
              </a:schemeClr>
            </a:gs>
            <a:gs pos="71001">
              <a:schemeClr val="accent3">
                <a:lumMod val="40000"/>
                <a:lumOff val="60000"/>
              </a:schemeClr>
            </a:gs>
            <a:gs pos="94000">
              <a:schemeClr val="accent3">
                <a:lumMod val="20000"/>
                <a:lumOff val="80000"/>
              </a:schemeClr>
            </a:gs>
            <a:gs pos="100000">
              <a:schemeClr val="accent3">
                <a:lumMod val="60000"/>
                <a:lumOff val="40000"/>
              </a:schemeClr>
            </a:gs>
          </a:gsLst>
          <a:lin ang="5400000" scaled="0"/>
        </a:gradFill>
      </c:spPr>
    </c:plotArea>
    <c:plotVisOnly val="1"/>
    <c:dispBlanksAs val="gap"/>
    <c:showDLblsOverMax val="0"/>
  </c:chart>
  <c:spPr>
    <a:noFill/>
    <a:ln>
      <a:solidFill>
        <a:schemeClr val="tx1"/>
      </a:solidFill>
    </a:ln>
  </c:spPr>
  <c:txPr>
    <a:bodyPr/>
    <a:lstStyle/>
    <a:p>
      <a:pPr>
        <a:defRPr sz="1400" b="1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rAngAx val="1"/>
    </c:view3D>
    <c:floor>
      <c:thickness val="0"/>
    </c:floor>
    <c:sideWall>
      <c:thickness val="0"/>
      <c:spPr>
        <a:gradFill flip="none" rotWithShape="1">
          <a:gsLst>
            <a:gs pos="0">
              <a:srgbClr val="DCEBF5"/>
            </a:gs>
            <a:gs pos="8000">
              <a:srgbClr val="83A7C3"/>
            </a:gs>
            <a:gs pos="13000">
              <a:srgbClr val="768FB9"/>
            </a:gs>
            <a:gs pos="21001">
              <a:srgbClr val="83A7C3"/>
            </a:gs>
            <a:gs pos="52000">
              <a:schemeClr val="accent3">
                <a:lumMod val="20000"/>
                <a:lumOff val="80000"/>
              </a:schemeClr>
            </a:gs>
            <a:gs pos="56000">
              <a:schemeClr val="accent3">
                <a:lumMod val="20000"/>
                <a:lumOff val="80000"/>
              </a:schemeClr>
            </a:gs>
            <a:gs pos="59000">
              <a:schemeClr val="accent3">
                <a:lumMod val="20000"/>
                <a:lumOff val="80000"/>
              </a:schemeClr>
            </a:gs>
            <a:gs pos="71001">
              <a:schemeClr val="accent3">
                <a:lumMod val="40000"/>
                <a:lumOff val="60000"/>
              </a:schemeClr>
            </a:gs>
            <a:gs pos="94000">
              <a:schemeClr val="accent3">
                <a:lumMod val="20000"/>
                <a:lumOff val="80000"/>
              </a:schemeClr>
            </a:gs>
            <a:gs pos="100000">
              <a:schemeClr val="accent3">
                <a:lumMod val="75000"/>
              </a:schemeClr>
            </a:gs>
          </a:gsLst>
          <a:lin ang="2700000" scaled="1"/>
          <a:tileRect/>
        </a:gradFill>
      </c:spPr>
    </c:sideWall>
    <c:backWall>
      <c:thickness val="0"/>
      <c:spPr>
        <a:gradFill flip="none" rotWithShape="1">
          <a:gsLst>
            <a:gs pos="0">
              <a:srgbClr val="DCEBF5"/>
            </a:gs>
            <a:gs pos="8000">
              <a:srgbClr val="83A7C3"/>
            </a:gs>
            <a:gs pos="13000">
              <a:srgbClr val="768FB9"/>
            </a:gs>
            <a:gs pos="21001">
              <a:srgbClr val="83A7C3"/>
            </a:gs>
            <a:gs pos="52000">
              <a:schemeClr val="accent3">
                <a:lumMod val="20000"/>
                <a:lumOff val="80000"/>
              </a:schemeClr>
            </a:gs>
            <a:gs pos="56000">
              <a:schemeClr val="accent3">
                <a:lumMod val="20000"/>
                <a:lumOff val="80000"/>
              </a:schemeClr>
            </a:gs>
            <a:gs pos="59000">
              <a:schemeClr val="accent3">
                <a:lumMod val="20000"/>
                <a:lumOff val="80000"/>
              </a:schemeClr>
            </a:gs>
            <a:gs pos="71001">
              <a:schemeClr val="accent3">
                <a:lumMod val="40000"/>
                <a:lumOff val="60000"/>
              </a:schemeClr>
            </a:gs>
            <a:gs pos="94000">
              <a:schemeClr val="accent3">
                <a:lumMod val="20000"/>
                <a:lumOff val="80000"/>
              </a:schemeClr>
            </a:gs>
            <a:gs pos="100000">
              <a:schemeClr val="accent3">
                <a:lumMod val="75000"/>
              </a:schemeClr>
            </a:gs>
          </a:gsLst>
          <a:lin ang="2700000" scaled="1"/>
          <a:tileRect/>
        </a:gradFill>
      </c:spPr>
    </c:backWall>
    <c:plotArea>
      <c:layout>
        <c:manualLayout>
          <c:layoutTarget val="inner"/>
          <c:xMode val="edge"/>
          <c:yMode val="edge"/>
          <c:x val="0.13247805056898782"/>
          <c:y val="0.11331626948658594"/>
          <c:w val="0.84365430839964994"/>
          <c:h val="0.66015173094899493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'HCV HAP'!$A$2</c:f>
              <c:strCache>
                <c:ptCount val="1"/>
                <c:pt idx="0">
                  <c:v>HAP Revenue</c:v>
                </c:pt>
              </c:strCache>
            </c:strRef>
          </c:tx>
          <c:spPr>
            <a:pattFill prst="pct60">
              <a:fgClr>
                <a:schemeClr val="tx2">
                  <a:lumMod val="60000"/>
                  <a:lumOff val="40000"/>
                </a:schemeClr>
              </a:fgClr>
              <a:bgClr>
                <a:schemeClr val="bg1"/>
              </a:bgClr>
            </a:pattFill>
          </c:spPr>
          <c:invertIfNegative val="0"/>
          <c:cat>
            <c:strRef>
              <c:f>'HCV HAP'!$D$1:$O$1</c:f>
              <c:strCache>
                <c:ptCount val="12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  <c:pt idx="10">
                  <c:v>2019 Est.</c:v>
                </c:pt>
                <c:pt idx="11">
                  <c:v>2020 Est.</c:v>
                </c:pt>
              </c:strCache>
            </c:strRef>
          </c:cat>
          <c:val>
            <c:numRef>
              <c:f>'HCV HAP'!$D$2:$O$2</c:f>
              <c:numCache>
                <c:formatCode>General</c:formatCode>
                <c:ptCount val="12"/>
                <c:pt idx="0">
                  <c:v>87.8</c:v>
                </c:pt>
                <c:pt idx="1">
                  <c:v>99.1</c:v>
                </c:pt>
                <c:pt idx="2">
                  <c:v>100.8</c:v>
                </c:pt>
                <c:pt idx="3">
                  <c:v>103</c:v>
                </c:pt>
                <c:pt idx="4">
                  <c:v>98.5</c:v>
                </c:pt>
                <c:pt idx="5">
                  <c:v>101</c:v>
                </c:pt>
                <c:pt idx="6">
                  <c:v>101</c:v>
                </c:pt>
                <c:pt idx="7">
                  <c:v>102</c:v>
                </c:pt>
                <c:pt idx="8">
                  <c:v>94</c:v>
                </c:pt>
                <c:pt idx="9">
                  <c:v>100.7</c:v>
                </c:pt>
                <c:pt idx="10">
                  <c:v>105</c:v>
                </c:pt>
                <c:pt idx="11">
                  <c:v>104</c:v>
                </c:pt>
              </c:numCache>
            </c:numRef>
          </c:val>
        </c:ser>
        <c:ser>
          <c:idx val="1"/>
          <c:order val="1"/>
          <c:tx>
            <c:strRef>
              <c:f>'HCV HAP'!$A$3</c:f>
              <c:strCache>
                <c:ptCount val="1"/>
                <c:pt idx="0">
                  <c:v>HAP Expense</c:v>
                </c:pt>
              </c:strCache>
            </c:strRef>
          </c:tx>
          <c:spPr>
            <a:pattFill prst="pct60">
              <a:fgClr>
                <a:schemeClr val="accent3"/>
              </a:fgClr>
              <a:bgClr>
                <a:schemeClr val="bg1"/>
              </a:bgClr>
            </a:pattFill>
          </c:spPr>
          <c:invertIfNegative val="0"/>
          <c:cat>
            <c:strRef>
              <c:f>'HCV HAP'!$D$1:$O$1</c:f>
              <c:strCache>
                <c:ptCount val="12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  <c:pt idx="10">
                  <c:v>2019 Est.</c:v>
                </c:pt>
                <c:pt idx="11">
                  <c:v>2020 Est.</c:v>
                </c:pt>
              </c:strCache>
            </c:strRef>
          </c:cat>
          <c:val>
            <c:numRef>
              <c:f>'HCV HAP'!$D$3:$O$3</c:f>
              <c:numCache>
                <c:formatCode>General</c:formatCode>
                <c:ptCount val="12"/>
                <c:pt idx="0">
                  <c:v>93.9</c:v>
                </c:pt>
                <c:pt idx="1">
                  <c:v>97.3</c:v>
                </c:pt>
                <c:pt idx="2">
                  <c:v>101.1</c:v>
                </c:pt>
                <c:pt idx="3">
                  <c:v>103.7</c:v>
                </c:pt>
                <c:pt idx="4">
                  <c:v>103</c:v>
                </c:pt>
                <c:pt idx="5">
                  <c:v>100.1</c:v>
                </c:pt>
                <c:pt idx="6">
                  <c:v>102.3</c:v>
                </c:pt>
                <c:pt idx="7">
                  <c:v>100.6</c:v>
                </c:pt>
                <c:pt idx="8">
                  <c:v>96</c:v>
                </c:pt>
                <c:pt idx="9">
                  <c:v>100.7</c:v>
                </c:pt>
                <c:pt idx="10">
                  <c:v>102</c:v>
                </c:pt>
                <c:pt idx="11">
                  <c:v>103</c:v>
                </c:pt>
              </c:numCache>
            </c:numRef>
          </c:val>
        </c:ser>
        <c:ser>
          <c:idx val="2"/>
          <c:order val="2"/>
          <c:tx>
            <c:strRef>
              <c:f>'HCV HAP'!$A$4</c:f>
              <c:strCache>
                <c:ptCount val="1"/>
                <c:pt idx="0">
                  <c:v>Cumulative HAP</c:v>
                </c:pt>
              </c:strCache>
            </c:strRef>
          </c:tx>
          <c:spPr>
            <a:pattFill prst="pct60">
              <a:fgClr>
                <a:schemeClr val="accent2">
                  <a:lumMod val="60000"/>
                  <a:lumOff val="40000"/>
                </a:schemeClr>
              </a:fgClr>
              <a:bgClr>
                <a:schemeClr val="bg1"/>
              </a:bgClr>
            </a:pattFill>
          </c:spPr>
          <c:invertIfNegative val="0"/>
          <c:cat>
            <c:strRef>
              <c:f>'HCV HAP'!$D$1:$O$1</c:f>
              <c:strCache>
                <c:ptCount val="12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  <c:pt idx="10">
                  <c:v>2019 Est.</c:v>
                </c:pt>
                <c:pt idx="11">
                  <c:v>2020 Est.</c:v>
                </c:pt>
              </c:strCache>
            </c:strRef>
          </c:cat>
          <c:val>
            <c:numRef>
              <c:f>'HCV HAP'!$D$4:$O$4</c:f>
              <c:numCache>
                <c:formatCode>General</c:formatCode>
                <c:ptCount val="12"/>
                <c:pt idx="0">
                  <c:v>4.03</c:v>
                </c:pt>
                <c:pt idx="1">
                  <c:v>6.16</c:v>
                </c:pt>
                <c:pt idx="2">
                  <c:v>6.07</c:v>
                </c:pt>
                <c:pt idx="3">
                  <c:v>5.6</c:v>
                </c:pt>
                <c:pt idx="4">
                  <c:v>1.2</c:v>
                </c:pt>
                <c:pt idx="5">
                  <c:v>1.9</c:v>
                </c:pt>
                <c:pt idx="6">
                  <c:v>0.7</c:v>
                </c:pt>
                <c:pt idx="7">
                  <c:v>1.4000000000000057</c:v>
                </c:pt>
                <c:pt idx="8">
                  <c:v>-2</c:v>
                </c:pt>
                <c:pt idx="9">
                  <c:v>0</c:v>
                </c:pt>
                <c:pt idx="10">
                  <c:v>3</c:v>
                </c:pt>
                <c:pt idx="11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58920704"/>
        <c:axId val="158922240"/>
        <c:axId val="0"/>
      </c:bar3DChart>
      <c:catAx>
        <c:axId val="15892070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b="1" i="0" baseline="0"/>
            </a:pPr>
            <a:endParaRPr lang="en-US"/>
          </a:p>
        </c:txPr>
        <c:crossAx val="158922240"/>
        <c:crosses val="autoZero"/>
        <c:auto val="1"/>
        <c:lblAlgn val="ctr"/>
        <c:lblOffset val="100"/>
        <c:noMultiLvlLbl val="0"/>
      </c:catAx>
      <c:valAx>
        <c:axId val="158922240"/>
        <c:scaling>
          <c:orientation val="minMax"/>
          <c:max val="11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600" baseline="0"/>
                </a:pPr>
                <a:r>
                  <a:rPr lang="en-US" sz="1600" baseline="0"/>
                  <a:t>In Millions</a:t>
                </a:r>
              </a:p>
            </c:rich>
          </c:tx>
          <c:layout>
            <c:manualLayout>
              <c:xMode val="edge"/>
              <c:yMode val="edge"/>
              <c:x val="2.4573590156212605E-2"/>
              <c:y val="0.34789196083653101"/>
            </c:manualLayout>
          </c:layout>
          <c:overlay val="0"/>
        </c:title>
        <c:numFmt formatCode="&quot;$&quot;#,##0" sourceLinked="0"/>
        <c:majorTickMark val="out"/>
        <c:minorTickMark val="none"/>
        <c:tickLblPos val="nextTo"/>
        <c:txPr>
          <a:bodyPr/>
          <a:lstStyle/>
          <a:p>
            <a:pPr>
              <a:defRPr b="1" i="0" baseline="0"/>
            </a:pPr>
            <a:endParaRPr lang="en-US"/>
          </a:p>
        </c:txPr>
        <c:crossAx val="158920704"/>
        <c:crosses val="autoZero"/>
        <c:crossBetween val="between"/>
        <c:majorUnit val="10"/>
      </c:valAx>
    </c:plotArea>
    <c:legend>
      <c:legendPos val="b"/>
      <c:layout>
        <c:manualLayout>
          <c:xMode val="edge"/>
          <c:yMode val="edge"/>
          <c:x val="0.17172366226314098"/>
          <c:y val="0.89415841776307625"/>
          <c:w val="0.64227673950959541"/>
          <c:h val="6.4537765116778209E-2"/>
        </c:manualLayout>
      </c:layout>
      <c:overlay val="0"/>
      <c:txPr>
        <a:bodyPr/>
        <a:lstStyle/>
        <a:p>
          <a:pPr>
            <a:defRPr sz="1400" baseline="0"/>
          </a:pPr>
          <a:endParaRPr lang="en-US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1082854125434968"/>
          <c:y val="0.13417830508130391"/>
          <c:w val="0.87267992478935241"/>
          <c:h val="0.70761586308560742"/>
        </c:manualLayout>
      </c:layout>
      <c:lineChart>
        <c:grouping val="standard"/>
        <c:varyColors val="0"/>
        <c:ser>
          <c:idx val="0"/>
          <c:order val="0"/>
          <c:tx>
            <c:strRef>
              <c:f>'HCV Admin Fee DONE'!$A$2</c:f>
              <c:strCache>
                <c:ptCount val="1"/>
                <c:pt idx="0">
                  <c:v>HCV Admin Fees</c:v>
                </c:pt>
              </c:strCache>
            </c:strRef>
          </c:tx>
          <c:spPr>
            <a:ln>
              <a:solidFill>
                <a:schemeClr val="accent3"/>
              </a:solidFill>
            </a:ln>
          </c:spPr>
          <c:marker>
            <c:symbol val="circle"/>
            <c:size val="14"/>
            <c:spPr>
              <a:solidFill>
                <a:schemeClr val="accent3"/>
              </a:solidFill>
            </c:spPr>
          </c:marker>
          <c:dLbls>
            <c:dLbl>
              <c:idx val="9"/>
              <c:layout>
                <c:manualLayout>
                  <c:x val="-3.0839964633068082E-2"/>
                  <c:y val="-3.07534845815505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&quot;$&quot;#,##0.0" sourceLinked="0"/>
            <c:txPr>
              <a:bodyPr/>
              <a:lstStyle/>
              <a:p>
                <a:pPr>
                  <a:defRPr b="1" i="0" baseline="0"/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'HCV Admin Fee DONE'!$D$1:$O$1</c:f>
              <c:strCache>
                <c:ptCount val="12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  <c:pt idx="10">
                  <c:v>2019 Est.</c:v>
                </c:pt>
                <c:pt idx="11">
                  <c:v>2020 Est.</c:v>
                </c:pt>
              </c:strCache>
            </c:strRef>
          </c:cat>
          <c:val>
            <c:numRef>
              <c:f>'HCV Admin Fee DONE'!$D$2:$O$2</c:f>
              <c:numCache>
                <c:formatCode>General</c:formatCode>
                <c:ptCount val="12"/>
                <c:pt idx="0">
                  <c:v>8.6999999999999993</c:v>
                </c:pt>
                <c:pt idx="1">
                  <c:v>9.3000000000000007</c:v>
                </c:pt>
                <c:pt idx="2">
                  <c:v>8.9</c:v>
                </c:pt>
                <c:pt idx="3">
                  <c:v>8.4</c:v>
                </c:pt>
                <c:pt idx="4">
                  <c:v>7.6</c:v>
                </c:pt>
                <c:pt idx="5">
                  <c:v>8.3000000000000007</c:v>
                </c:pt>
                <c:pt idx="6">
                  <c:v>9.1999999999999993</c:v>
                </c:pt>
                <c:pt idx="7">
                  <c:v>9.8000000000000007</c:v>
                </c:pt>
                <c:pt idx="8">
                  <c:v>8.9</c:v>
                </c:pt>
                <c:pt idx="9">
                  <c:v>9.3000000000000007</c:v>
                </c:pt>
                <c:pt idx="10">
                  <c:v>9.9</c:v>
                </c:pt>
                <c:pt idx="11">
                  <c:v>10.8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0231424"/>
        <c:axId val="160232960"/>
      </c:lineChart>
      <c:catAx>
        <c:axId val="1602314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60232960"/>
        <c:crosses val="autoZero"/>
        <c:auto val="1"/>
        <c:lblAlgn val="ctr"/>
        <c:lblOffset val="100"/>
        <c:noMultiLvlLbl val="0"/>
      </c:catAx>
      <c:valAx>
        <c:axId val="160232960"/>
        <c:scaling>
          <c:orientation val="minMax"/>
          <c:max val="11"/>
          <c:min val="7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600" baseline="0"/>
                </a:pPr>
                <a:r>
                  <a:rPr lang="en-US" sz="1600" baseline="0"/>
                  <a:t>In Millions </a:t>
                </a:r>
              </a:p>
            </c:rich>
          </c:tx>
          <c:layout/>
          <c:overlay val="0"/>
        </c:title>
        <c:numFmt formatCode="&quot;$&quot;#,##0.0" sourceLinked="0"/>
        <c:majorTickMark val="out"/>
        <c:minorTickMark val="none"/>
        <c:tickLblPos val="nextTo"/>
        <c:crossAx val="160231424"/>
        <c:crosses val="autoZero"/>
        <c:crossBetween val="between"/>
        <c:majorUnit val="1"/>
      </c:valAx>
      <c:spPr>
        <a:gradFill flip="none" rotWithShape="1">
          <a:gsLst>
            <a:gs pos="0">
              <a:srgbClr val="DCEBF5"/>
            </a:gs>
            <a:gs pos="8000">
              <a:srgbClr val="83A7C3"/>
            </a:gs>
            <a:gs pos="13000">
              <a:srgbClr val="768FB9"/>
            </a:gs>
            <a:gs pos="21001">
              <a:srgbClr val="83A7C3"/>
            </a:gs>
            <a:gs pos="52000">
              <a:srgbClr val="FFFFFF"/>
            </a:gs>
            <a:gs pos="56000">
              <a:schemeClr val="accent3">
                <a:lumMod val="20000"/>
                <a:lumOff val="80000"/>
              </a:schemeClr>
            </a:gs>
            <a:gs pos="59000">
              <a:schemeClr val="accent3">
                <a:lumMod val="20000"/>
                <a:lumOff val="80000"/>
              </a:schemeClr>
            </a:gs>
            <a:gs pos="71001">
              <a:schemeClr val="accent3">
                <a:lumMod val="40000"/>
                <a:lumOff val="60000"/>
              </a:schemeClr>
            </a:gs>
            <a:gs pos="94000">
              <a:schemeClr val="accent3">
                <a:lumMod val="20000"/>
                <a:lumOff val="80000"/>
              </a:schemeClr>
            </a:gs>
            <a:gs pos="100000">
              <a:schemeClr val="accent3">
                <a:lumMod val="60000"/>
                <a:lumOff val="40000"/>
              </a:schemeClr>
            </a:gs>
          </a:gsLst>
          <a:lin ang="13500000" scaled="1"/>
          <a:tileRect/>
        </a:gradFill>
      </c:spPr>
    </c:plotArea>
    <c:legend>
      <c:legendPos val="b"/>
      <c:layout>
        <c:manualLayout>
          <c:xMode val="edge"/>
          <c:yMode val="edge"/>
          <c:x val="0.35059016827140638"/>
          <c:y val="0.91493892544039568"/>
          <c:w val="0.22985914046807715"/>
          <c:h val="6.9768573448866833E-2"/>
        </c:manualLayout>
      </c:layout>
      <c:overlay val="0"/>
      <c:txPr>
        <a:bodyPr/>
        <a:lstStyle/>
        <a:p>
          <a:pPr>
            <a:defRPr sz="1400" baseline="0"/>
          </a:pPr>
          <a:endParaRPr lang="en-US"/>
        </a:p>
      </c:txPr>
    </c:legend>
    <c:plotVisOnly val="1"/>
    <c:dispBlanksAs val="gap"/>
    <c:showDLblsOverMax val="0"/>
  </c:chart>
  <c:spPr>
    <a:noFill/>
  </c:sp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40"/>
      <c:depthPercent val="180"/>
      <c:rAngAx val="1"/>
    </c:view3D>
    <c:floor>
      <c:thickness val="0"/>
      <c:spPr>
        <a:noFill/>
      </c:spPr>
    </c:floor>
    <c:sideWall>
      <c:thickness val="0"/>
      <c:spPr>
        <a:gradFill>
          <a:gsLst>
            <a:gs pos="0">
              <a:srgbClr val="DCEBF5"/>
            </a:gs>
            <a:gs pos="8000">
              <a:srgbClr val="83A7C3"/>
            </a:gs>
            <a:gs pos="13000">
              <a:srgbClr val="768FB9"/>
            </a:gs>
            <a:gs pos="21001">
              <a:srgbClr val="83A7C3"/>
            </a:gs>
            <a:gs pos="52000">
              <a:srgbClr val="FFFFFF"/>
            </a:gs>
            <a:gs pos="56000">
              <a:schemeClr val="accent3">
                <a:lumMod val="60000"/>
                <a:lumOff val="40000"/>
              </a:schemeClr>
            </a:gs>
            <a:gs pos="60000">
              <a:schemeClr val="accent3">
                <a:lumMod val="60000"/>
                <a:lumOff val="40000"/>
              </a:schemeClr>
            </a:gs>
            <a:gs pos="71001">
              <a:schemeClr val="accent3">
                <a:lumMod val="40000"/>
                <a:lumOff val="60000"/>
              </a:schemeClr>
            </a:gs>
            <a:gs pos="94000">
              <a:schemeClr val="accent3">
                <a:lumMod val="40000"/>
                <a:lumOff val="60000"/>
              </a:schemeClr>
            </a:gs>
            <a:gs pos="100000">
              <a:schemeClr val="accent3"/>
            </a:gs>
          </a:gsLst>
          <a:lin ang="5400000" scaled="0"/>
        </a:gradFill>
        <a:effectLst/>
      </c:spPr>
    </c:sideWall>
    <c:backWall>
      <c:thickness val="0"/>
      <c:spPr>
        <a:gradFill>
          <a:gsLst>
            <a:gs pos="0">
              <a:srgbClr val="DCEBF5"/>
            </a:gs>
            <a:gs pos="8000">
              <a:srgbClr val="83A7C3"/>
            </a:gs>
            <a:gs pos="13000">
              <a:srgbClr val="768FB9"/>
            </a:gs>
            <a:gs pos="21001">
              <a:srgbClr val="83A7C3"/>
            </a:gs>
            <a:gs pos="52000">
              <a:srgbClr val="FFFFFF"/>
            </a:gs>
            <a:gs pos="56000">
              <a:schemeClr val="accent3">
                <a:lumMod val="60000"/>
                <a:lumOff val="40000"/>
              </a:schemeClr>
            </a:gs>
            <a:gs pos="60000">
              <a:schemeClr val="accent3">
                <a:lumMod val="60000"/>
                <a:lumOff val="40000"/>
              </a:schemeClr>
            </a:gs>
            <a:gs pos="71001">
              <a:schemeClr val="accent3">
                <a:lumMod val="40000"/>
                <a:lumOff val="60000"/>
              </a:schemeClr>
            </a:gs>
            <a:gs pos="94000">
              <a:schemeClr val="accent3">
                <a:lumMod val="40000"/>
                <a:lumOff val="60000"/>
              </a:schemeClr>
            </a:gs>
            <a:gs pos="100000">
              <a:schemeClr val="accent3"/>
            </a:gs>
          </a:gsLst>
          <a:lin ang="5400000" scaled="0"/>
        </a:gradFill>
        <a:effectLst/>
      </c:spPr>
    </c:backWall>
    <c:plotArea>
      <c:layout>
        <c:manualLayout>
          <c:layoutTarget val="inner"/>
          <c:xMode val="edge"/>
          <c:yMode val="edge"/>
          <c:x val="0.10838813293730384"/>
          <c:y val="9.8049666868564492E-2"/>
          <c:w val="0.84967925550833534"/>
          <c:h val="0.73731687519893052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'PHP TOTAL DONE'!$N$2</c:f>
              <c:strCache>
                <c:ptCount val="1"/>
                <c:pt idx="0">
                  <c:v>Public Housing Operating Subsidy</c:v>
                </c:pt>
              </c:strCache>
            </c:strRef>
          </c:tx>
          <c:spPr>
            <a:pattFill prst="weave">
              <a:fgClr>
                <a:schemeClr val="accent1"/>
              </a:fgClr>
              <a:bgClr>
                <a:schemeClr val="bg1"/>
              </a:bgClr>
            </a:pattFill>
          </c:spPr>
          <c:invertIfNegative val="0"/>
          <c:dLbls>
            <c:dLbl>
              <c:idx val="0"/>
              <c:layout>
                <c:manualLayout>
                  <c:x val="3.0856261249678579E-2"/>
                  <c:y val="-2.426006792819019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141889534314767E-2"/>
                  <c:y val="-2.426006792819019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3.0856261249678579E-2"/>
                  <c:y val="-2.426006792819019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2.7427787777492073E-2"/>
                  <c:y val="-1.94080543425521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2.9142024513585264E-2"/>
                  <c:y val="4.85201358563795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2.0570840833119053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3.2570497985771836E-2"/>
                  <c:y val="-2.426006792819109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2.9142024513585326E-2"/>
                  <c:y val="-7.278020378457148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 anchor="ctr" anchorCtr="0"/>
              <a:lstStyle/>
              <a:p>
                <a:pPr>
                  <a:defRPr b="1" i="0" baseline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'PHP TOTAL DONE'!$O$1:$W$1</c:f>
              <c:strCache>
                <c:ptCount val="9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 Est.</c:v>
                </c:pt>
                <c:pt idx="8">
                  <c:v>2020 Est.</c:v>
                </c:pt>
              </c:strCache>
            </c:strRef>
          </c:cat>
          <c:val>
            <c:numRef>
              <c:f>'PHP TOTAL DONE'!$O$2:$W$2</c:f>
              <c:numCache>
                <c:formatCode>_("$"* #,##0.00_);_("$"* \(#,##0.00\);_("$"* "-"??_);_(@_)</c:formatCode>
                <c:ptCount val="9"/>
                <c:pt idx="0">
                  <c:v>9.8999999999999986</c:v>
                </c:pt>
                <c:pt idx="1">
                  <c:v>8.6999999999999993</c:v>
                </c:pt>
                <c:pt idx="2">
                  <c:v>9.6999999999999993</c:v>
                </c:pt>
                <c:pt idx="3">
                  <c:v>10.217245999999999</c:v>
                </c:pt>
                <c:pt idx="4">
                  <c:v>10.147</c:v>
                </c:pt>
                <c:pt idx="5">
                  <c:v>11.469999999999999</c:v>
                </c:pt>
                <c:pt idx="6">
                  <c:v>11.2</c:v>
                </c:pt>
                <c:pt idx="7">
                  <c:v>9.6999999999999993</c:v>
                </c:pt>
                <c:pt idx="8">
                  <c:v>8.6000000000000014</c:v>
                </c:pt>
              </c:numCache>
            </c:numRef>
          </c:val>
        </c:ser>
        <c:ser>
          <c:idx val="1"/>
          <c:order val="1"/>
          <c:tx>
            <c:v>Rents &amp; Other Income</c:v>
          </c:tx>
          <c:spPr>
            <a:solidFill>
              <a:schemeClr val="accent6">
                <a:lumMod val="40000"/>
                <a:lumOff val="6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3.2362459546925564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3.1731507243711141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3.5392835002600889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3.6613277588897472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3.5769034236075692E-2"/>
                  <c:y val="-4.3425403773049621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3.2791946924008997E-2"/>
                  <c:y val="2.65459954501265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2.562929431222814E-2"/>
                  <c:y val="2.89592677637744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2.9290622071117888E-2"/>
                  <c:y val="-4.4242814653440724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2.1967966553338481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'PHP TOTAL DONE'!$O$3:$W$3</c:f>
              <c:numCache>
                <c:formatCode>_("$"* #,##0.00_);_("$"* \(#,##0.00\);_("$"* "-"??_);_(@_)</c:formatCode>
                <c:ptCount val="9"/>
                <c:pt idx="0">
                  <c:v>5.6</c:v>
                </c:pt>
                <c:pt idx="1">
                  <c:v>5.9</c:v>
                </c:pt>
                <c:pt idx="2">
                  <c:v>6.5</c:v>
                </c:pt>
                <c:pt idx="3">
                  <c:v>7.1522749999999995</c:v>
                </c:pt>
                <c:pt idx="4">
                  <c:v>7.2072609999999999</c:v>
                </c:pt>
                <c:pt idx="5">
                  <c:v>8.5</c:v>
                </c:pt>
                <c:pt idx="6">
                  <c:v>8.4599999999999991</c:v>
                </c:pt>
                <c:pt idx="7">
                  <c:v>8</c:v>
                </c:pt>
                <c:pt idx="8">
                  <c:v>6.38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8"/>
        <c:gapDepth val="0"/>
        <c:shape val="cylinder"/>
        <c:axId val="167905152"/>
        <c:axId val="167906688"/>
        <c:axId val="0"/>
      </c:bar3DChart>
      <c:catAx>
        <c:axId val="167905152"/>
        <c:scaling>
          <c:orientation val="minMax"/>
        </c:scaling>
        <c:delete val="0"/>
        <c:axPos val="b"/>
        <c:numFmt formatCode="_(&quot;$&quot;* #,##0.00_);_(&quot;$&quot;* \(#,##0.00\);_(&quot;$&quot;* &quot;-&quot;??_);_(@_)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167906688"/>
        <c:crossesAt val="0"/>
        <c:auto val="0"/>
        <c:lblAlgn val="ctr"/>
        <c:lblOffset val="100"/>
        <c:noMultiLvlLbl val="0"/>
      </c:catAx>
      <c:valAx>
        <c:axId val="167906688"/>
        <c:scaling>
          <c:orientation val="minMax"/>
          <c:max val="20"/>
          <c:min val="2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800" baseline="0">
                    <a:latin typeface="Microsoft Sans Serif" panose="020B0604020202020204" pitchFamily="34" charset="0"/>
                    <a:cs typeface="Microsoft Sans Serif" panose="020B0604020202020204" pitchFamily="34" charset="0"/>
                  </a:defRPr>
                </a:pPr>
                <a:r>
                  <a:rPr lang="en-US" sz="1800" baseline="0">
                    <a:latin typeface="Microsoft Sans Serif" panose="020B0604020202020204" pitchFamily="34" charset="0"/>
                    <a:cs typeface="Microsoft Sans Serif" panose="020B0604020202020204" pitchFamily="34" charset="0"/>
                  </a:rPr>
                  <a:t>In MIllions </a:t>
                </a:r>
              </a:p>
            </c:rich>
          </c:tx>
          <c:layout>
            <c:manualLayout>
              <c:xMode val="edge"/>
              <c:yMode val="edge"/>
              <c:x val="1.0301078011944315E-2"/>
              <c:y val="0.39379849910946907"/>
            </c:manualLayout>
          </c:layout>
          <c:overlay val="0"/>
        </c:title>
        <c:numFmt formatCode="_(&quot;$&quot;* #,##0_);_(&quot;$&quot;* \(#,##0\);_(&quot;$&quot;* &quot;-&quot;_);_(@_)" sourceLinked="0"/>
        <c:majorTickMark val="cross"/>
        <c:minorTickMark val="none"/>
        <c:tickLblPos val="nextTo"/>
        <c:crossAx val="167905152"/>
        <c:crosses val="autoZero"/>
        <c:crossBetween val="between"/>
        <c:majorUnit val="2"/>
        <c:minorUnit val="2.0000000000000004E-2"/>
      </c:valAx>
      <c:spPr>
        <a:solidFill>
          <a:schemeClr val="bg1"/>
        </a:solidFill>
        <a:ln>
          <a:noFill/>
        </a:ln>
      </c:spPr>
    </c:plotArea>
    <c:legend>
      <c:legendPos val="b"/>
      <c:layout>
        <c:manualLayout>
          <c:xMode val="edge"/>
          <c:yMode val="edge"/>
          <c:x val="0.25160729940899323"/>
          <c:y val="0.90396138742885668"/>
          <c:w val="0.51369429828013002"/>
          <c:h val="5.8541441683365038E-2"/>
        </c:manualLayout>
      </c:layout>
      <c:overlay val="0"/>
      <c:txPr>
        <a:bodyPr/>
        <a:lstStyle/>
        <a:p>
          <a:pPr>
            <a:defRPr sz="1600" b="0" baseline="0">
              <a:latin typeface="Microsoft Sans Serif" panose="020B0604020202020204" pitchFamily="34" charset="0"/>
              <a:cs typeface="Microsoft Sans Serif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effectLst>
      <a:outerShdw dist="50800" sx="3000" sy="3000" algn="ctr" rotWithShape="0">
        <a:srgbClr val="000000"/>
      </a:outerShdw>
    </a:effectLst>
    <a:scene3d>
      <a:camera prst="orthographicFront"/>
      <a:lightRig rig="threePt" dir="t"/>
    </a:scene3d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Public Housing Capital Fund</a:t>
            </a:r>
          </a:p>
        </c:rich>
      </c:tx>
      <c:layout>
        <c:manualLayout>
          <c:xMode val="edge"/>
          <c:yMode val="edge"/>
          <c:x val="0.34668351993241336"/>
          <c:y val="2.6305007818558872E-2"/>
        </c:manualLayout>
      </c:layout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'PH CAP FUND  DONE'!$A$2</c:f>
              <c:strCache>
                <c:ptCount val="1"/>
                <c:pt idx="0">
                  <c:v>Agency Capital Fund Grant</c:v>
                </c:pt>
              </c:strCache>
            </c:strRef>
          </c:tx>
          <c:marker>
            <c:symbol val="circle"/>
            <c:size val="7"/>
            <c:spPr>
              <a:gradFill>
                <a:gsLst>
                  <a:gs pos="0">
                    <a:srgbClr val="3399FF"/>
                  </a:gs>
                  <a:gs pos="16000">
                    <a:srgbClr val="00CCCC"/>
                  </a:gs>
                  <a:gs pos="47000">
                    <a:srgbClr val="9999FF"/>
                  </a:gs>
                  <a:gs pos="60001">
                    <a:srgbClr val="2E6792"/>
                  </a:gs>
                  <a:gs pos="71001">
                    <a:srgbClr val="3333CC"/>
                  </a:gs>
                  <a:gs pos="81000">
                    <a:srgbClr val="1170FF"/>
                  </a:gs>
                  <a:gs pos="100000">
                    <a:srgbClr val="006699"/>
                  </a:gs>
                </a:gsLst>
                <a:lin ang="5400000" scaled="0"/>
              </a:gradFill>
            </c:spPr>
          </c:marker>
          <c:dLbls>
            <c:numFmt formatCode="#,##0.00" sourceLinked="0"/>
            <c:txPr>
              <a:bodyPr/>
              <a:lstStyle/>
              <a:p>
                <a:pPr>
                  <a:defRPr b="1" i="0" baseline="0"/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'PH CAP FUND  DONE'!$F$1:$S$1</c:f>
              <c:strCache>
                <c:ptCount val="14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 Est.</c:v>
                </c:pt>
                <c:pt idx="13">
                  <c:v>2020 Est</c:v>
                </c:pt>
              </c:strCache>
            </c:strRef>
          </c:cat>
          <c:val>
            <c:numRef>
              <c:f>'PH CAP FUND  DONE'!$F$2:$S$2</c:f>
              <c:numCache>
                <c:formatCode>General</c:formatCode>
                <c:ptCount val="14"/>
                <c:pt idx="0">
                  <c:v>5.77</c:v>
                </c:pt>
                <c:pt idx="1">
                  <c:v>5.62</c:v>
                </c:pt>
                <c:pt idx="2">
                  <c:v>5.53</c:v>
                </c:pt>
                <c:pt idx="3">
                  <c:v>5.48</c:v>
                </c:pt>
                <c:pt idx="4">
                  <c:v>4.32</c:v>
                </c:pt>
                <c:pt idx="5">
                  <c:v>4</c:v>
                </c:pt>
                <c:pt idx="6">
                  <c:v>4.0199999999999996</c:v>
                </c:pt>
                <c:pt idx="7">
                  <c:v>4.0199999999999996</c:v>
                </c:pt>
                <c:pt idx="8">
                  <c:v>3.95</c:v>
                </c:pt>
                <c:pt idx="9">
                  <c:v>4.28</c:v>
                </c:pt>
                <c:pt idx="10">
                  <c:v>4.0599999999999996</c:v>
                </c:pt>
                <c:pt idx="11">
                  <c:v>6.08</c:v>
                </c:pt>
                <c:pt idx="12">
                  <c:v>6.2</c:v>
                </c:pt>
                <c:pt idx="13">
                  <c:v>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7966592"/>
        <c:axId val="167968128"/>
      </c:lineChart>
      <c:catAx>
        <c:axId val="1679665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67968128"/>
        <c:crosses val="autoZero"/>
        <c:auto val="1"/>
        <c:lblAlgn val="ctr"/>
        <c:lblOffset val="100"/>
        <c:noMultiLvlLbl val="0"/>
      </c:catAx>
      <c:valAx>
        <c:axId val="167968128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400" baseline="0"/>
                </a:pPr>
                <a:r>
                  <a:rPr lang="en-US" sz="1400" baseline="0"/>
                  <a:t>$ In Millions </a:t>
                </a:r>
              </a:p>
            </c:rich>
          </c:tx>
          <c:layout/>
          <c:overlay val="0"/>
        </c:title>
        <c:numFmt formatCode="General" sourceLinked="0"/>
        <c:majorTickMark val="out"/>
        <c:minorTickMark val="none"/>
        <c:tickLblPos val="nextTo"/>
        <c:crossAx val="167966592"/>
        <c:crosses val="autoZero"/>
        <c:crossBetween val="between"/>
      </c:valAx>
      <c:spPr>
        <a:gradFill flip="none" rotWithShape="1">
          <a:gsLst>
            <a:gs pos="0">
              <a:srgbClr val="DCEBF5"/>
            </a:gs>
            <a:gs pos="8000">
              <a:schemeClr val="accent1">
                <a:lumMod val="40000"/>
                <a:lumOff val="60000"/>
              </a:schemeClr>
            </a:gs>
            <a:gs pos="13000">
              <a:schemeClr val="accent1">
                <a:lumMod val="40000"/>
                <a:lumOff val="60000"/>
              </a:schemeClr>
            </a:gs>
            <a:gs pos="21001">
              <a:schemeClr val="accent1">
                <a:lumMod val="40000"/>
                <a:lumOff val="60000"/>
              </a:schemeClr>
            </a:gs>
            <a:gs pos="52000">
              <a:srgbClr val="FFFFFF"/>
            </a:gs>
            <a:gs pos="56000">
              <a:schemeClr val="accent3">
                <a:lumMod val="40000"/>
                <a:lumOff val="60000"/>
              </a:schemeClr>
            </a:gs>
            <a:gs pos="58000">
              <a:schemeClr val="accent3">
                <a:lumMod val="40000"/>
                <a:lumOff val="60000"/>
              </a:schemeClr>
            </a:gs>
            <a:gs pos="71001">
              <a:schemeClr val="accent3">
                <a:lumMod val="60000"/>
                <a:lumOff val="40000"/>
              </a:schemeClr>
            </a:gs>
            <a:gs pos="94000">
              <a:schemeClr val="accent3">
                <a:lumMod val="60000"/>
                <a:lumOff val="40000"/>
              </a:schemeClr>
            </a:gs>
            <a:gs pos="100000">
              <a:schemeClr val="accent3">
                <a:lumMod val="60000"/>
                <a:lumOff val="40000"/>
              </a:schemeClr>
            </a:gs>
          </a:gsLst>
          <a:lin ang="0" scaled="1"/>
          <a:tileRect/>
        </a:gradFill>
      </c:spPr>
    </c:plotArea>
    <c:legend>
      <c:legendPos val="b"/>
      <c:layout/>
      <c:overlay val="0"/>
      <c:txPr>
        <a:bodyPr/>
        <a:lstStyle/>
        <a:p>
          <a:pPr>
            <a:defRPr sz="1400" b="1" i="0" baseline="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  <c:spPr>
        <a:noFill/>
      </c:spPr>
    </c:floor>
    <c:sideWall>
      <c:thickness val="0"/>
      <c:spPr>
        <a:gradFill>
          <a:gsLst>
            <a:gs pos="0">
              <a:schemeClr val="accent3">
                <a:lumMod val="20000"/>
                <a:lumOff val="80000"/>
              </a:schemeClr>
            </a:gs>
            <a:gs pos="15000">
              <a:schemeClr val="accent3">
                <a:lumMod val="60000"/>
                <a:lumOff val="40000"/>
              </a:schemeClr>
            </a:gs>
            <a:gs pos="35001">
              <a:schemeClr val="accent3">
                <a:lumMod val="20000"/>
                <a:lumOff val="80000"/>
              </a:schemeClr>
            </a:gs>
            <a:gs pos="52000">
              <a:schemeClr val="accent3">
                <a:lumMod val="60000"/>
                <a:lumOff val="40000"/>
              </a:schemeClr>
            </a:gs>
            <a:gs pos="69000">
              <a:schemeClr val="accent3">
                <a:lumMod val="20000"/>
                <a:lumOff val="80000"/>
              </a:schemeClr>
            </a:gs>
            <a:gs pos="85000">
              <a:schemeClr val="accent3">
                <a:lumMod val="60000"/>
                <a:lumOff val="40000"/>
              </a:schemeClr>
            </a:gs>
            <a:gs pos="99000">
              <a:schemeClr val="accent3">
                <a:lumMod val="20000"/>
                <a:lumOff val="80000"/>
              </a:schemeClr>
            </a:gs>
          </a:gsLst>
          <a:lin ang="5400000" scaled="0"/>
        </a:gradFill>
      </c:spPr>
    </c:sideWall>
    <c:backWall>
      <c:thickness val="0"/>
      <c:spPr>
        <a:gradFill>
          <a:gsLst>
            <a:gs pos="0">
              <a:schemeClr val="accent3">
                <a:lumMod val="20000"/>
                <a:lumOff val="80000"/>
              </a:schemeClr>
            </a:gs>
            <a:gs pos="15000">
              <a:schemeClr val="accent3">
                <a:lumMod val="60000"/>
                <a:lumOff val="40000"/>
              </a:schemeClr>
            </a:gs>
            <a:gs pos="35001">
              <a:schemeClr val="accent3">
                <a:lumMod val="20000"/>
                <a:lumOff val="80000"/>
              </a:schemeClr>
            </a:gs>
            <a:gs pos="52000">
              <a:schemeClr val="accent3">
                <a:lumMod val="60000"/>
                <a:lumOff val="40000"/>
              </a:schemeClr>
            </a:gs>
            <a:gs pos="69000">
              <a:schemeClr val="accent3">
                <a:lumMod val="20000"/>
                <a:lumOff val="80000"/>
              </a:schemeClr>
            </a:gs>
            <a:gs pos="85000">
              <a:schemeClr val="accent3">
                <a:lumMod val="60000"/>
                <a:lumOff val="40000"/>
              </a:schemeClr>
            </a:gs>
            <a:gs pos="99000">
              <a:schemeClr val="accent3">
                <a:lumMod val="20000"/>
                <a:lumOff val="80000"/>
              </a:schemeClr>
            </a:gs>
          </a:gsLst>
          <a:lin ang="5400000" scaled="0"/>
        </a:gradFill>
        <a:ln>
          <a:noFill/>
        </a:ln>
      </c:spPr>
    </c:backWall>
    <c:plotArea>
      <c:layout>
        <c:manualLayout>
          <c:layoutTarget val="inner"/>
          <c:xMode val="edge"/>
          <c:yMode val="edge"/>
          <c:x val="0.10424275926883034"/>
          <c:y val="5.4451671801894315E-2"/>
          <c:w val="0.87279723153075239"/>
          <c:h val="0.80969121191139437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'Local Housing Project'!$A$3</c:f>
              <c:strCache>
                <c:ptCount val="1"/>
                <c:pt idx="0">
                  <c:v>Local Housing Revenues</c:v>
                </c:pt>
              </c:strCache>
            </c:strRef>
          </c:tx>
          <c:spPr>
            <a:pattFill prst="pct60">
              <a:fgClr>
                <a:schemeClr val="accent1"/>
              </a:fgClr>
              <a:bgClr>
                <a:schemeClr val="bg1"/>
              </a:bgClr>
            </a:pattFill>
          </c:spPr>
          <c:invertIfNegative val="0"/>
          <c:dLbls>
            <c:dLbl>
              <c:idx val="0"/>
              <c:layout>
                <c:manualLayout>
                  <c:x val="-4.3081925706617528E-3"/>
                  <c:y val="4.66143914962812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"/>
                  <c:y val="9.28502182352553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8.9984345736641926E-4"/>
                  <c:y val="0.1188483648132940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3.9837339907760816E-3"/>
                  <c:y val="0.1420743093184038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0"/>
                  <c:y val="0.1559888579387186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0"/>
                  <c:y val="0.1597028783658310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0"/>
                  <c:y val="0.1597025859232776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2.4783142623473228E-3"/>
                  <c:y val="0.1559888579387187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1.9521714910409162E-3"/>
                  <c:y val="0.1635991820040899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&quot;$&quot;#,##0.00" sourceLinked="0"/>
            <c:txPr>
              <a:bodyPr/>
              <a:lstStyle/>
              <a:p>
                <a:pPr>
                  <a:defRPr b="1" baseline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'Local Housing Project'!$B$2:$J$2</c:f>
              <c:strCache>
                <c:ptCount val="9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 est.</c:v>
                </c:pt>
                <c:pt idx="8">
                  <c:v>2020 Est</c:v>
                </c:pt>
              </c:strCache>
            </c:strRef>
          </c:cat>
          <c:val>
            <c:numRef>
              <c:f>'Local Housing Project'!$B$3:$J$3</c:f>
              <c:numCache>
                <c:formatCode>General</c:formatCode>
                <c:ptCount val="9"/>
                <c:pt idx="0">
                  <c:v>6.6999999999999993</c:v>
                </c:pt>
                <c:pt idx="1">
                  <c:v>6.6</c:v>
                </c:pt>
                <c:pt idx="2">
                  <c:v>9.5500000000000007</c:v>
                </c:pt>
                <c:pt idx="3">
                  <c:v>4.8</c:v>
                </c:pt>
                <c:pt idx="4" formatCode="_(* #,##0.00_);_(* \(#,##0.00\);_(* &quot;-&quot;??_);_(@_)">
                  <c:v>5</c:v>
                </c:pt>
                <c:pt idx="5" formatCode="0.00">
                  <c:v>5</c:v>
                </c:pt>
                <c:pt idx="6" formatCode="0.00">
                  <c:v>5</c:v>
                </c:pt>
                <c:pt idx="7" formatCode="0.00">
                  <c:v>5</c:v>
                </c:pt>
                <c:pt idx="8" formatCode="0.00">
                  <c:v>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68020608"/>
        <c:axId val="168038784"/>
        <c:axId val="167924608"/>
      </c:bar3DChart>
      <c:catAx>
        <c:axId val="1680206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5400000" vert="horz"/>
          <a:lstStyle/>
          <a:p>
            <a:pPr>
              <a:defRPr/>
            </a:pPr>
            <a:endParaRPr lang="en-US"/>
          </a:p>
        </c:txPr>
        <c:crossAx val="168038784"/>
        <c:crossesAt val="0"/>
        <c:auto val="1"/>
        <c:lblAlgn val="ctr"/>
        <c:lblOffset val="100"/>
        <c:noMultiLvlLbl val="0"/>
      </c:catAx>
      <c:valAx>
        <c:axId val="168038784"/>
        <c:scaling>
          <c:orientation val="minMax"/>
          <c:max val="4"/>
          <c:min val="1"/>
        </c:scaling>
        <c:delete val="0"/>
        <c:axPos val="l"/>
        <c:majorGridlines>
          <c:spPr>
            <a:ln>
              <a:noFill/>
            </a:ln>
          </c:spPr>
        </c:majorGridlines>
        <c:minorGridlines/>
        <c:title>
          <c:tx>
            <c:rich>
              <a:bodyPr rot="-5400000" vert="horz"/>
              <a:lstStyle/>
              <a:p>
                <a:pPr>
                  <a:defRPr sz="1600" baseline="0"/>
                </a:pPr>
                <a:r>
                  <a:rPr lang="en-US" sz="1600" baseline="0"/>
                  <a:t>In Millions </a:t>
                </a:r>
              </a:p>
            </c:rich>
          </c:tx>
          <c:layout>
            <c:manualLayout>
              <c:xMode val="edge"/>
              <c:yMode val="edge"/>
              <c:x val="1.9121241695215976E-2"/>
              <c:y val="0.41040461418414176"/>
            </c:manualLayout>
          </c:layout>
          <c:overlay val="0"/>
        </c:title>
        <c:numFmt formatCode="&quot;$&quot;#,##0" sourceLinked="0"/>
        <c:majorTickMark val="out"/>
        <c:minorTickMark val="none"/>
        <c:tickLblPos val="nextTo"/>
        <c:txPr>
          <a:bodyPr/>
          <a:lstStyle/>
          <a:p>
            <a:pPr>
              <a:defRPr b="1" i="0" baseline="0"/>
            </a:pPr>
            <a:endParaRPr lang="en-US"/>
          </a:p>
        </c:txPr>
        <c:crossAx val="168020608"/>
        <c:crosses val="autoZero"/>
        <c:crossBetween val="between"/>
        <c:majorUnit val="1"/>
        <c:minorUnit val="1"/>
      </c:valAx>
      <c:serAx>
        <c:axId val="167924608"/>
        <c:scaling>
          <c:orientation val="minMax"/>
        </c:scaling>
        <c:delete val="1"/>
        <c:axPos val="b"/>
        <c:majorTickMark val="out"/>
        <c:minorTickMark val="none"/>
        <c:tickLblPos val="nextTo"/>
        <c:crossAx val="168038784"/>
        <c:crossesAt val="0"/>
      </c:serAx>
      <c:spPr>
        <a:solidFill>
          <a:schemeClr val="bg1"/>
        </a:solidFill>
        <a:ln w="25400">
          <a:noFill/>
        </a:ln>
      </c:spPr>
    </c:plotArea>
    <c:legend>
      <c:legendPos val="b"/>
      <c:legendEntry>
        <c:idx val="0"/>
        <c:txPr>
          <a:bodyPr/>
          <a:lstStyle/>
          <a:p>
            <a:pPr>
              <a:defRPr sz="1600" b="1" i="0" baseline="0"/>
            </a:pPr>
            <a:endParaRPr lang="en-US"/>
          </a:p>
        </c:txPr>
      </c:legendEntry>
      <c:layout>
        <c:manualLayout>
          <c:xMode val="edge"/>
          <c:yMode val="edge"/>
          <c:x val="0.23761899916460252"/>
          <c:y val="0.83261512269386284"/>
          <c:w val="0.50372766604789532"/>
          <c:h val="0.13024462378793086"/>
        </c:manualLayout>
      </c:layout>
      <c:overlay val="0"/>
      <c:txPr>
        <a:bodyPr/>
        <a:lstStyle/>
        <a:p>
          <a:pPr>
            <a:defRPr sz="1400"/>
          </a:pPr>
          <a:endParaRPr lang="en-US"/>
        </a:p>
      </c:txPr>
    </c:legend>
    <c:plotVisOnly val="1"/>
    <c:dispBlanksAs val="gap"/>
    <c:showDLblsOverMax val="0"/>
  </c:chart>
  <c:spPr>
    <a:noFill/>
    <a:scene3d>
      <a:camera prst="orthographicFront"/>
      <a:lightRig rig="threePt" dir="t"/>
    </a:scene3d>
    <a:sp3d>
      <a:bevelT w="114300" prst="artDeco"/>
    </a:sp3d>
  </c:sp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'Federal HOME'!$A$3</c:f>
              <c:strCache>
                <c:ptCount val="1"/>
                <c:pt idx="0">
                  <c:v>HOME</c:v>
                </c:pt>
              </c:strCache>
            </c:strRef>
          </c:tx>
          <c:spPr>
            <a:ln>
              <a:solidFill>
                <a:schemeClr val="tx2">
                  <a:lumMod val="75000"/>
                </a:schemeClr>
              </a:solidFill>
            </a:ln>
          </c:spPr>
          <c:marker>
            <c:symbol val="circle"/>
            <c:size val="10"/>
            <c:spPr>
              <a:solidFill>
                <a:schemeClr val="accent3"/>
              </a:solidFill>
            </c:spPr>
          </c:marker>
          <c:dLbls>
            <c:numFmt formatCode="&quot;$&quot;#,##0.00" sourceLinked="0"/>
            <c:txPr>
              <a:bodyPr/>
              <a:lstStyle/>
              <a:p>
                <a:pPr>
                  <a:defRPr b="1" i="0" baseline="0"/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'Federal HOME'!$D$2:$N$2</c:f>
              <c:strCache>
                <c:ptCount val="11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 Est.</c:v>
                </c:pt>
              </c:strCache>
            </c:strRef>
          </c:cat>
          <c:val>
            <c:numRef>
              <c:f>'Federal HOME'!$D$3:$N$3</c:f>
              <c:numCache>
                <c:formatCode>General</c:formatCode>
                <c:ptCount val="11"/>
                <c:pt idx="0">
                  <c:v>6.98</c:v>
                </c:pt>
                <c:pt idx="1">
                  <c:v>6.16</c:v>
                </c:pt>
                <c:pt idx="2">
                  <c:v>3.78</c:v>
                </c:pt>
                <c:pt idx="3">
                  <c:v>3.72</c:v>
                </c:pt>
                <c:pt idx="4">
                  <c:v>3.91</c:v>
                </c:pt>
                <c:pt idx="5">
                  <c:v>3.12</c:v>
                </c:pt>
                <c:pt idx="6">
                  <c:v>4</c:v>
                </c:pt>
                <c:pt idx="7">
                  <c:v>3.9</c:v>
                </c:pt>
                <c:pt idx="8">
                  <c:v>5.8</c:v>
                </c:pt>
                <c:pt idx="9">
                  <c:v>5.4</c:v>
                </c:pt>
                <c:pt idx="10">
                  <c:v>5.3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8075648"/>
        <c:axId val="168077184"/>
      </c:lineChart>
      <c:catAx>
        <c:axId val="1680756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68077184"/>
        <c:crosses val="autoZero"/>
        <c:auto val="1"/>
        <c:lblAlgn val="ctr"/>
        <c:lblOffset val="100"/>
        <c:noMultiLvlLbl val="0"/>
      </c:catAx>
      <c:valAx>
        <c:axId val="168077184"/>
        <c:scaling>
          <c:orientation val="minMax"/>
          <c:max val="9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200" baseline="0"/>
                </a:pPr>
                <a:r>
                  <a:rPr lang="en-US" sz="1200" baseline="0"/>
                  <a:t>$ In Millions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168075648"/>
        <c:crosses val="autoZero"/>
        <c:crossBetween val="between"/>
      </c:valAx>
      <c:spPr>
        <a:solidFill>
          <a:schemeClr val="accent6">
            <a:lumMod val="40000"/>
            <a:lumOff val="60000"/>
          </a:schemeClr>
        </a:solidFill>
      </c:spPr>
    </c:plotArea>
    <c:legend>
      <c:legendPos val="b"/>
      <c:layout>
        <c:manualLayout>
          <c:xMode val="edge"/>
          <c:yMode val="edge"/>
          <c:x val="0.39782674265164369"/>
          <c:y val="0.91206697707024631"/>
          <c:w val="0.21171285219181857"/>
          <c:h val="6.9689011430759062E-2"/>
        </c:manualLayout>
      </c:layout>
      <c:overlay val="0"/>
      <c:txPr>
        <a:bodyPr/>
        <a:lstStyle/>
        <a:p>
          <a:pPr>
            <a:defRPr sz="1400" baseline="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'Federal CDBG'!$A$2</c:f>
              <c:strCache>
                <c:ptCount val="1"/>
                <c:pt idx="0">
                  <c:v>CDBG</c:v>
                </c:pt>
              </c:strCache>
            </c:strRef>
          </c:tx>
          <c:spPr>
            <a:ln w="47625">
              <a:solidFill>
                <a:schemeClr val="tx2">
                  <a:lumMod val="75000"/>
                </a:schemeClr>
              </a:solidFill>
            </a:ln>
          </c:spPr>
          <c:marker>
            <c:symbol val="circle"/>
            <c:size val="11"/>
            <c:spPr>
              <a:gradFill>
                <a:gsLst>
                  <a:gs pos="0">
                    <a:srgbClr val="5E9EFF"/>
                  </a:gs>
                  <a:gs pos="39999">
                    <a:srgbClr val="85C2FF"/>
                  </a:gs>
                  <a:gs pos="70000">
                    <a:srgbClr val="C4D6EB"/>
                  </a:gs>
                  <a:gs pos="100000">
                    <a:srgbClr val="FFEBFA"/>
                  </a:gs>
                </a:gsLst>
                <a:lin ang="5400000" scaled="0"/>
              </a:gradFill>
            </c:spPr>
          </c:marker>
          <c:dLbls>
            <c:txPr>
              <a:bodyPr/>
              <a:lstStyle/>
              <a:p>
                <a:pPr>
                  <a:defRPr b="1" i="0" baseline="0"/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'Federal CDBG'!$F$1:$O$1</c:f>
              <c:strCache>
                <c:ptCount val="10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 Est.</c:v>
                </c:pt>
              </c:strCache>
            </c:strRef>
          </c:cat>
          <c:val>
            <c:numRef>
              <c:f>'Federal CDBG'!$F$2:$O$2</c:f>
              <c:numCache>
                <c:formatCode>_("$"* #,##0.00_);_("$"* \(#,##0.00\);_("$"* "-"??_);_(@_)</c:formatCode>
                <c:ptCount val="10"/>
                <c:pt idx="0">
                  <c:v>10.47</c:v>
                </c:pt>
                <c:pt idx="1">
                  <c:v>8.69</c:v>
                </c:pt>
                <c:pt idx="2">
                  <c:v>9.11</c:v>
                </c:pt>
                <c:pt idx="3">
                  <c:v>9.08</c:v>
                </c:pt>
                <c:pt idx="4">
                  <c:v>9.41</c:v>
                </c:pt>
                <c:pt idx="5">
                  <c:v>9.52</c:v>
                </c:pt>
                <c:pt idx="6">
                  <c:v>9.5</c:v>
                </c:pt>
                <c:pt idx="7">
                  <c:v>10.58</c:v>
                </c:pt>
                <c:pt idx="8">
                  <c:v>10.56</c:v>
                </c:pt>
                <c:pt idx="9">
                  <c:v>10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8903040"/>
        <c:axId val="168904576"/>
      </c:lineChart>
      <c:catAx>
        <c:axId val="1689030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68904576"/>
        <c:crosses val="autoZero"/>
        <c:auto val="1"/>
        <c:lblAlgn val="ctr"/>
        <c:lblOffset val="100"/>
        <c:noMultiLvlLbl val="0"/>
      </c:catAx>
      <c:valAx>
        <c:axId val="168904576"/>
        <c:scaling>
          <c:orientation val="minMax"/>
          <c:max val="15"/>
          <c:min val="5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400" baseline="0"/>
                </a:pPr>
                <a:r>
                  <a:rPr lang="en-US" sz="1400" baseline="0"/>
                  <a:t>$ In Millions</a:t>
                </a:r>
              </a:p>
            </c:rich>
          </c:tx>
          <c:overlay val="0"/>
        </c:title>
        <c:numFmt formatCode="&quot;$&quot;#,##0" sourceLinked="0"/>
        <c:majorTickMark val="out"/>
        <c:minorTickMark val="none"/>
        <c:tickLblPos val="nextTo"/>
        <c:crossAx val="168903040"/>
        <c:crosses val="autoZero"/>
        <c:crossBetween val="between"/>
        <c:majorUnit val="1"/>
      </c:valAx>
      <c:spPr>
        <a:solidFill>
          <a:schemeClr val="accent6">
            <a:lumMod val="40000"/>
            <a:lumOff val="60000"/>
          </a:schemeClr>
        </a:solidFill>
      </c:spPr>
    </c:plotArea>
    <c:plotVisOnly val="1"/>
    <c:dispBlanksAs val="gap"/>
    <c:showDLblsOverMax val="0"/>
  </c:chart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2"/>
          <c:order val="0"/>
          <c:tx>
            <c:strRef>
              <c:f>HTF!$A$4</c:f>
              <c:strCache>
                <c:ptCount val="1"/>
                <c:pt idx="0">
                  <c:v>Housing Trust Fund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b="1" i="0" baseline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HTF!$E$1:$T$1</c:f>
              <c:strCache>
                <c:ptCount val="16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 Est.</c:v>
                </c:pt>
                <c:pt idx="15">
                  <c:v>2020 Est.</c:v>
                </c:pt>
              </c:strCache>
            </c:strRef>
          </c:cat>
          <c:val>
            <c:numRef>
              <c:f>HTF!$E$4:$T$4</c:f>
              <c:numCache>
                <c:formatCode>General</c:formatCode>
                <c:ptCount val="16"/>
                <c:pt idx="0">
                  <c:v>3.33</c:v>
                </c:pt>
                <c:pt idx="1">
                  <c:v>4.55</c:v>
                </c:pt>
                <c:pt idx="2">
                  <c:v>4.57</c:v>
                </c:pt>
                <c:pt idx="3">
                  <c:v>4.07</c:v>
                </c:pt>
                <c:pt idx="4">
                  <c:v>1.37</c:v>
                </c:pt>
                <c:pt idx="5">
                  <c:v>1.3399999999999999</c:v>
                </c:pt>
                <c:pt idx="6">
                  <c:v>1.23</c:v>
                </c:pt>
                <c:pt idx="7">
                  <c:v>1.2999999999999998</c:v>
                </c:pt>
                <c:pt idx="8">
                  <c:v>3.59</c:v>
                </c:pt>
                <c:pt idx="9">
                  <c:v>4.43</c:v>
                </c:pt>
                <c:pt idx="10">
                  <c:v>5.12</c:v>
                </c:pt>
                <c:pt idx="11">
                  <c:v>6.27</c:v>
                </c:pt>
                <c:pt idx="12">
                  <c:v>4.7300000000000004</c:v>
                </c:pt>
                <c:pt idx="13" formatCode="0.00">
                  <c:v>3.4039999999999999</c:v>
                </c:pt>
                <c:pt idx="14">
                  <c:v>2.35</c:v>
                </c:pt>
                <c:pt idx="15">
                  <c:v>2.2999999999999998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9238528"/>
        <c:axId val="169240064"/>
      </c:barChart>
      <c:catAx>
        <c:axId val="1692385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69240064"/>
        <c:crosses val="autoZero"/>
        <c:auto val="1"/>
        <c:lblAlgn val="ctr"/>
        <c:lblOffset val="100"/>
        <c:noMultiLvlLbl val="0"/>
      </c:catAx>
      <c:valAx>
        <c:axId val="169240064"/>
        <c:scaling>
          <c:orientation val="minMax"/>
          <c:max val="8.32"/>
          <c:min val="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600" baseline="0"/>
                </a:pPr>
                <a:r>
                  <a:rPr lang="en-US" sz="1600" baseline="0"/>
                  <a:t>$ In Millions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169238528"/>
        <c:crosses val="autoZero"/>
        <c:crossBetween val="between"/>
        <c:majorUnit val="2.08"/>
      </c:valAx>
      <c:spPr>
        <a:gradFill flip="none" rotWithShape="1">
          <a:gsLst>
            <a:gs pos="0">
              <a:srgbClr val="DCEBF5"/>
            </a:gs>
            <a:gs pos="8000">
              <a:srgbClr val="83A7C3"/>
            </a:gs>
            <a:gs pos="13000">
              <a:srgbClr val="768FB9"/>
            </a:gs>
            <a:gs pos="21001">
              <a:srgbClr val="83A7C3"/>
            </a:gs>
            <a:gs pos="52000">
              <a:srgbClr val="FFFFFF"/>
            </a:gs>
            <a:gs pos="56000">
              <a:schemeClr val="accent3">
                <a:lumMod val="20000"/>
                <a:lumOff val="80000"/>
              </a:schemeClr>
            </a:gs>
            <a:gs pos="58000">
              <a:schemeClr val="accent3">
                <a:lumMod val="60000"/>
                <a:lumOff val="40000"/>
              </a:schemeClr>
            </a:gs>
            <a:gs pos="71001">
              <a:schemeClr val="accent3">
                <a:lumMod val="40000"/>
                <a:lumOff val="60000"/>
              </a:schemeClr>
            </a:gs>
            <a:gs pos="94000">
              <a:schemeClr val="accent3">
                <a:lumMod val="20000"/>
                <a:lumOff val="80000"/>
              </a:schemeClr>
            </a:gs>
            <a:gs pos="100000">
              <a:schemeClr val="accent3">
                <a:lumMod val="60000"/>
                <a:lumOff val="40000"/>
              </a:schemeClr>
            </a:gs>
          </a:gsLst>
          <a:lin ang="2700000" scaled="1"/>
          <a:tileRect/>
        </a:gradFill>
      </c:spPr>
    </c:plotArea>
    <c:legend>
      <c:legendPos val="b"/>
      <c:overlay val="0"/>
      <c:txPr>
        <a:bodyPr/>
        <a:lstStyle/>
        <a:p>
          <a:pPr>
            <a:defRPr sz="1400" baseline="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  <c:spPr>
        <a:solidFill>
          <a:schemeClr val="accent6">
            <a:lumMod val="20000"/>
            <a:lumOff val="80000"/>
          </a:schemeClr>
        </a:solidFill>
      </c:spPr>
    </c:sideWall>
    <c:backWall>
      <c:thickness val="0"/>
      <c:spPr>
        <a:solidFill>
          <a:schemeClr val="accent6">
            <a:lumMod val="20000"/>
            <a:lumOff val="80000"/>
          </a:schemeClr>
        </a:solidFill>
      </c:spPr>
    </c:backWall>
    <c:plotArea>
      <c:layout>
        <c:manualLayout>
          <c:layoutTarget val="inner"/>
          <c:xMode val="edge"/>
          <c:yMode val="edge"/>
          <c:x val="0.15624184528515778"/>
          <c:y val="0.14008340754065196"/>
          <c:w val="0.79790762743377852"/>
          <c:h val="0.59839287525856788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'Housing Successor Funds'!$A$2</c:f>
              <c:strCache>
                <c:ptCount val="1"/>
                <c:pt idx="0">
                  <c:v>Housing Successor Funds (Combined City and County) </c:v>
                </c:pt>
              </c:strCache>
            </c:strRef>
          </c:tx>
          <c:spPr>
            <a:pattFill prst="dkDnDiag">
              <a:fgClr>
                <a:schemeClr val="accent1"/>
              </a:fgClr>
              <a:bgClr>
                <a:schemeClr val="bg1"/>
              </a:bgClr>
            </a:pattFill>
          </c:spPr>
          <c:invertIfNegative val="0"/>
          <c:dLbls>
            <c:dLbl>
              <c:idx val="0"/>
              <c:layout>
                <c:manualLayout>
                  <c:x val="1.1950489217271185E-2"/>
                  <c:y val="-1.93838635114359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0243276471946793E-2"/>
                  <c:y val="-1.93838635114359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1950489217271185E-2"/>
                  <c:y val="-2.21529868702124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5364914707920096E-2"/>
                  <c:y val="-2.49221102289890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 i="0" baseline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'Housing Successor Funds'!$B$1:$H$1</c:f>
              <c:strCache>
                <c:ptCount val="7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 Est.</c:v>
                </c:pt>
                <c:pt idx="6">
                  <c:v>2020 Est.</c:v>
                </c:pt>
              </c:strCache>
            </c:strRef>
          </c:cat>
          <c:val>
            <c:numRef>
              <c:f>'Housing Successor Funds'!$B$2:$H$2</c:f>
              <c:numCache>
                <c:formatCode>_("$"* #,##0.00_);_("$"* \(#,##0.00\);_("$"* "-"??_);_(@_)</c:formatCode>
                <c:ptCount val="7"/>
                <c:pt idx="0">
                  <c:v>4.2699999999999996</c:v>
                </c:pt>
                <c:pt idx="1">
                  <c:v>8.51</c:v>
                </c:pt>
                <c:pt idx="2">
                  <c:v>6.52</c:v>
                </c:pt>
                <c:pt idx="3">
                  <c:v>3.35</c:v>
                </c:pt>
                <c:pt idx="4">
                  <c:v>2.1779999999999999</c:v>
                </c:pt>
                <c:pt idx="5">
                  <c:v>3.3</c:v>
                </c:pt>
                <c:pt idx="6">
                  <c:v>2.2999999999999998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69284352"/>
        <c:axId val="169285888"/>
        <c:axId val="0"/>
      </c:bar3DChart>
      <c:catAx>
        <c:axId val="1692843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69285888"/>
        <c:crosses val="autoZero"/>
        <c:auto val="1"/>
        <c:lblAlgn val="ctr"/>
        <c:lblOffset val="100"/>
        <c:noMultiLvlLbl val="0"/>
      </c:catAx>
      <c:valAx>
        <c:axId val="169285888"/>
        <c:scaling>
          <c:orientation val="minMax"/>
          <c:min val="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400" baseline="0"/>
                </a:pPr>
                <a:r>
                  <a:rPr lang="en-US" sz="1400" baseline="0"/>
                  <a:t>In Millions</a:t>
                </a:r>
              </a:p>
            </c:rich>
          </c:tx>
          <c:overlay val="0"/>
        </c:title>
        <c:numFmt formatCode="_(&quot;$&quot;* #,##0.00_);_(&quot;$&quot;* \(#,##0.00\);_(&quot;$&quot;* &quot;-&quot;??_);_(@_)" sourceLinked="1"/>
        <c:majorTickMark val="out"/>
        <c:minorTickMark val="none"/>
        <c:tickLblPos val="nextTo"/>
        <c:crossAx val="169284352"/>
        <c:crosses val="autoZero"/>
        <c:crossBetween val="between"/>
        <c:majorUnit val="1"/>
      </c:valAx>
    </c:plotArea>
    <c:plotVisOnly val="1"/>
    <c:dispBlanksAs val="gap"/>
    <c:showDLblsOverMax val="0"/>
  </c:chart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0.85557</cdr:x>
      <cdr:y>0.89763</cdr:y>
    </cdr:from>
    <cdr:to>
      <cdr:x>0.96424</cdr:x>
      <cdr:y>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924550" y="3424239"/>
          <a:ext cx="752475" cy="3905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/>
        </a:p>
      </cdr:txBody>
    </cdr:sp>
  </cdr:relSizeAnchor>
  <cdr:relSizeAnchor xmlns:cdr="http://schemas.openxmlformats.org/drawingml/2006/chartDrawing">
    <cdr:from>
      <cdr:x>0.23109</cdr:x>
      <cdr:y>0.92509</cdr:y>
    </cdr:from>
    <cdr:to>
      <cdr:x>0.7923</cdr:x>
      <cdr:y>0.98252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600201" y="3529014"/>
          <a:ext cx="3886200" cy="2190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/>
        </a:p>
      </cdr:txBody>
    </cdr:sp>
  </cdr:relSizeAnchor>
  <cdr:relSizeAnchor xmlns:cdr="http://schemas.openxmlformats.org/drawingml/2006/chartDrawing">
    <cdr:from>
      <cdr:x>0.14993</cdr:x>
      <cdr:y>0.88577</cdr:y>
    </cdr:from>
    <cdr:to>
      <cdr:x>0.88308</cdr:x>
      <cdr:y>0.98752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1115343" y="4062414"/>
          <a:ext cx="5453922" cy="4666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2491232C-1CE4-4334-BB3A-2E96884D01F1}" type="datetimeFigureOut">
              <a:rPr lang="en-US" smtClean="0"/>
              <a:t>9/4/2019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A106D69D-4EE9-48DE-94A0-FF5B0E7BDF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80831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06D69D-4EE9-48DE-94A0-FF5B0E7BDF80}" type="slidenum">
              <a:rPr lang="en-US" smtClean="0"/>
              <a:t>1</a:t>
            </a:fld>
            <a:endParaRPr lang="en-US"/>
          </a:p>
        </p:txBody>
      </p:sp>
      <p:sp>
        <p:nvSpPr>
          <p:cNvPr id="6" name="Notes Placeholder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 sz="1300" dirty="0" smtClean="0"/>
          </a:p>
        </p:txBody>
      </p:sp>
    </p:spTree>
    <p:extLst>
      <p:ext uri="{BB962C8B-B14F-4D97-AF65-F5344CB8AC3E}">
        <p14:creationId xmlns:p14="http://schemas.microsoft.com/office/powerpoint/2010/main" val="104871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06D69D-4EE9-48DE-94A0-FF5B0E7BDF8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0008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06D69D-4EE9-48DE-94A0-FF5B0E7BDF8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2014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06D69D-4EE9-48DE-94A0-FF5B0E7BDF8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2290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06D69D-4EE9-48DE-94A0-FF5B0E7BDF8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68544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06D69D-4EE9-48DE-94A0-FF5B0E7BDF8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51626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06D69D-4EE9-48DE-94A0-FF5B0E7BDF8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8433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06D69D-4EE9-48DE-94A0-FF5B0E7BDF8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9950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40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06D69D-4EE9-48DE-94A0-FF5B0E7BDF8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56920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06D69D-4EE9-48DE-94A0-FF5B0E7BDF8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2263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06D69D-4EE9-48DE-94A0-FF5B0E7BDF8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97453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06D69D-4EE9-48DE-94A0-FF5B0E7BDF8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0372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06D69D-4EE9-48DE-94A0-FF5B0E7BDF8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64602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2792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Open Sans" charset="0"/>
                <a:ea typeface="Open Sans" charset="0"/>
                <a:cs typeface="Open Sans" charset="0"/>
              </a:defRPr>
            </a:lvl1pPr>
            <a:lvl2pPr>
              <a:defRPr b="0" i="0">
                <a:latin typeface="Open Sans" charset="0"/>
                <a:ea typeface="Open Sans" charset="0"/>
                <a:cs typeface="Open Sans" charset="0"/>
              </a:defRPr>
            </a:lvl2pPr>
            <a:lvl3pPr>
              <a:defRPr b="0" i="0">
                <a:latin typeface="Open Sans" charset="0"/>
                <a:ea typeface="Open Sans" charset="0"/>
                <a:cs typeface="Open Sans" charset="0"/>
              </a:defRPr>
            </a:lvl3pPr>
            <a:lvl4pPr>
              <a:defRPr b="0" i="0">
                <a:latin typeface="Open Sans" charset="0"/>
                <a:ea typeface="Open Sans" charset="0"/>
                <a:cs typeface="Open Sans" charset="0"/>
              </a:defRPr>
            </a:lvl4pPr>
            <a:lvl5pPr>
              <a:defRPr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1219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57792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1172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6366933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6366933" cy="398250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15400" y="365125"/>
            <a:ext cx="2438399" cy="544300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2009024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55071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9695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11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873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989427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543892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367770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78615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47656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22287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821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98592"/>
            <a:ext cx="12192000" cy="135940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805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rgbClr val="00B0F0"/>
          </a:solidFill>
          <a:latin typeface="Open Sans" charset="0"/>
          <a:ea typeface="Open Sans" charset="0"/>
          <a:cs typeface="Open Sans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b="0" i="0" kern="1200">
          <a:solidFill>
            <a:schemeClr val="tx1"/>
          </a:solidFill>
          <a:latin typeface="Open Sans" charset="0"/>
          <a:ea typeface="Open Sans" charset="0"/>
          <a:cs typeface="Open Sans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b="0" i="0" kern="1200">
          <a:solidFill>
            <a:schemeClr val="tx1"/>
          </a:solidFill>
          <a:latin typeface="Open Sans" charset="0"/>
          <a:ea typeface="Open Sans" charset="0"/>
          <a:cs typeface="Open Sans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b="0" i="0" kern="1200">
          <a:solidFill>
            <a:schemeClr val="tx1"/>
          </a:solidFill>
          <a:latin typeface="Open Sans" charset="0"/>
          <a:ea typeface="Open Sans" charset="0"/>
          <a:cs typeface="Open Sans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b="0" i="0" kern="1200">
          <a:solidFill>
            <a:schemeClr val="tx1"/>
          </a:solidFill>
          <a:latin typeface="Open Sans" charset="0"/>
          <a:ea typeface="Open Sans" charset="0"/>
          <a:cs typeface="Open Sans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b="0" i="0" kern="1200">
          <a:solidFill>
            <a:schemeClr val="tx1"/>
          </a:solidFill>
          <a:latin typeface="Open Sans" charset="0"/>
          <a:ea typeface="Open Sans" charset="0"/>
          <a:cs typeface="Open Sans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1172" cy="6858000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621323" y="5436864"/>
            <a:ext cx="10961077" cy="834982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>
            <a:outerShdw dist="508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" y="4605867"/>
            <a:ext cx="12191999" cy="830997"/>
          </a:xfrm>
          <a:prstGeom prst="rect">
            <a:avLst/>
          </a:prstGeom>
          <a:noFill/>
          <a:effectLst>
            <a:outerShdw dist="50800" dir="2700000" algn="tl" rotWithShape="0">
              <a:prstClr val="black">
                <a:alpha val="2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SHRA 2020 Budget Workshop</a:t>
            </a:r>
            <a:endParaRPr lang="en-US" sz="4800" b="1" dirty="0">
              <a:solidFill>
                <a:schemeClr val="bg1"/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19908" y="5654300"/>
            <a:ext cx="9901277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b="1" spc="600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Overview of Revenue Trends&amp; Projections for 2020</a:t>
            </a:r>
            <a:endParaRPr lang="en-US" b="1" spc="600" dirty="0">
              <a:solidFill>
                <a:schemeClr val="bg1"/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14" name="Freeform 13"/>
          <p:cNvSpPr>
            <a:spLocks/>
          </p:cNvSpPr>
          <p:nvPr/>
        </p:nvSpPr>
        <p:spPr>
          <a:xfrm>
            <a:off x="0" y="872068"/>
            <a:ext cx="12175067" cy="3234266"/>
          </a:xfrm>
          <a:custGeom>
            <a:avLst/>
            <a:gdLst>
              <a:gd name="connsiteX0" fmla="*/ 0 w 12175067"/>
              <a:gd name="connsiteY0" fmla="*/ 3217603 h 3217603"/>
              <a:gd name="connsiteX1" fmla="*/ 6781800 w 12175067"/>
              <a:gd name="connsiteY1" fmla="*/ 508269 h 3217603"/>
              <a:gd name="connsiteX2" fmla="*/ 12175067 w 12175067"/>
              <a:gd name="connsiteY2" fmla="*/ 51069 h 32176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175067" h="3217603">
                <a:moveTo>
                  <a:pt x="0" y="3217603"/>
                </a:moveTo>
                <a:cubicBezTo>
                  <a:pt x="2376311" y="2126814"/>
                  <a:pt x="4752622" y="1036025"/>
                  <a:pt x="6781800" y="508269"/>
                </a:cubicBezTo>
                <a:cubicBezTo>
                  <a:pt x="8810978" y="-19487"/>
                  <a:pt x="11185878" y="-61820"/>
                  <a:pt x="12175067" y="51069"/>
                </a:cubicBezTo>
              </a:path>
            </a:pathLst>
          </a:custGeom>
          <a:noFill/>
          <a:ln w="31750" cap="rnd">
            <a:solidFill>
              <a:schemeClr val="bg1"/>
            </a:solidFill>
            <a:prstDash val="sysDot"/>
            <a:round/>
          </a:ln>
          <a:effectLst>
            <a:outerShdw dist="254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51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dirty="0"/>
              <a:t>Revenue Topics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</a:rPr>
              <a:t>Housing Choice Voucher Program (HCV</a:t>
            </a:r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</a:rPr>
              <a:t>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b="1" dirty="0" smtClean="0">
                <a:solidFill>
                  <a:srgbClr val="00B0F0"/>
                </a:solidFill>
              </a:rPr>
              <a:t>Public </a:t>
            </a:r>
            <a:r>
              <a:rPr lang="en-US" sz="2000" b="1" dirty="0">
                <a:solidFill>
                  <a:srgbClr val="00B0F0"/>
                </a:solidFill>
              </a:rPr>
              <a:t>Housing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800" b="1" dirty="0" smtClean="0">
                <a:solidFill>
                  <a:schemeClr val="accent6">
                    <a:lumMod val="75000"/>
                  </a:schemeClr>
                </a:solidFill>
              </a:rPr>
              <a:t>Public </a:t>
            </a:r>
            <a:r>
              <a:rPr lang="en-US" sz="1800" b="1" dirty="0">
                <a:solidFill>
                  <a:schemeClr val="accent6">
                    <a:lumMod val="75000"/>
                  </a:schemeClr>
                </a:solidFill>
              </a:rPr>
              <a:t>Housing Capital </a:t>
            </a:r>
            <a:r>
              <a:rPr lang="en-US" sz="1800" b="1" dirty="0" smtClean="0">
                <a:solidFill>
                  <a:schemeClr val="accent6">
                    <a:lumMod val="75000"/>
                  </a:schemeClr>
                </a:solidFill>
              </a:rPr>
              <a:t>Fund – CFP</a:t>
            </a:r>
          </a:p>
          <a:p>
            <a:pPr marL="457200" lvl="1" indent="0">
              <a:buNone/>
            </a:pPr>
            <a:endParaRPr lang="en-US" sz="900" b="1" dirty="0">
              <a:solidFill>
                <a:schemeClr val="accent6">
                  <a:lumMod val="75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00B0F0"/>
                </a:solidFill>
              </a:rPr>
              <a:t>Local </a:t>
            </a:r>
            <a:r>
              <a:rPr lang="en-US" sz="2400" b="1" dirty="0">
                <a:solidFill>
                  <a:srgbClr val="00B0F0"/>
                </a:solidFill>
              </a:rPr>
              <a:t>Housing </a:t>
            </a:r>
            <a:r>
              <a:rPr lang="en-US" sz="2400" b="1" dirty="0" smtClean="0">
                <a:solidFill>
                  <a:srgbClr val="00B0F0"/>
                </a:solidFill>
              </a:rPr>
              <a:t>Projects</a:t>
            </a:r>
          </a:p>
          <a:p>
            <a:pPr marL="0" indent="0">
              <a:buNone/>
            </a:pPr>
            <a:endParaRPr lang="en-US" sz="800" b="1" dirty="0" smtClean="0">
              <a:solidFill>
                <a:srgbClr val="00B0F0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altLang="en-US" sz="2400" b="1" dirty="0">
                <a:solidFill>
                  <a:schemeClr val="accent6">
                    <a:lumMod val="75000"/>
                  </a:schemeClr>
                </a:solidFill>
              </a:rPr>
              <a:t>Federal Entitlement Programs</a:t>
            </a:r>
          </a:p>
          <a:p>
            <a:pPr lvl="2">
              <a:buFont typeface="Wingdings" panose="05000000000000000000" pitchFamily="2" charset="2"/>
              <a:buChar char="v"/>
            </a:pPr>
            <a:r>
              <a:rPr lang="en-US" altLang="en-US" sz="1700" b="1" dirty="0">
                <a:solidFill>
                  <a:srgbClr val="92D050"/>
                </a:solidFill>
              </a:rPr>
              <a:t>Community Development Block Grant (CDBG)</a:t>
            </a:r>
          </a:p>
          <a:p>
            <a:pPr lvl="2">
              <a:buFont typeface="Wingdings" panose="05000000000000000000" pitchFamily="2" charset="2"/>
              <a:buChar char="v"/>
            </a:pPr>
            <a:r>
              <a:rPr lang="en-US" altLang="en-US" sz="1700" b="1" dirty="0">
                <a:solidFill>
                  <a:srgbClr val="92D050"/>
                </a:solidFill>
              </a:rPr>
              <a:t>Home Investment Partnership (HOME</a:t>
            </a:r>
            <a:r>
              <a:rPr lang="en-US" altLang="en-US" sz="1700" b="1" dirty="0" smtClean="0">
                <a:solidFill>
                  <a:srgbClr val="92D050"/>
                </a:solidFill>
              </a:rPr>
              <a:t>)</a:t>
            </a:r>
          </a:p>
          <a:p>
            <a:pPr marL="914400" lvl="2" indent="0">
              <a:buNone/>
            </a:pPr>
            <a:endParaRPr lang="en-US" altLang="en-US" sz="1700" b="1" dirty="0">
              <a:solidFill>
                <a:srgbClr val="92D050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altLang="en-US" sz="2400" b="1" dirty="0" smtClean="0">
                <a:solidFill>
                  <a:srgbClr val="00B0F0"/>
                </a:solidFill>
              </a:rPr>
              <a:t>Housing </a:t>
            </a:r>
            <a:r>
              <a:rPr lang="en-US" altLang="en-US" sz="2400" b="1" dirty="0">
                <a:solidFill>
                  <a:srgbClr val="00B0F0"/>
                </a:solidFill>
              </a:rPr>
              <a:t>Trust </a:t>
            </a:r>
            <a:r>
              <a:rPr lang="en-US" altLang="en-US" sz="2400" b="1" dirty="0" smtClean="0">
                <a:solidFill>
                  <a:srgbClr val="00B0F0"/>
                </a:solidFill>
              </a:rPr>
              <a:t>Funds &amp; Housing Successor Funds</a:t>
            </a:r>
            <a:endParaRPr lang="en-US" altLang="en-US" sz="2400" b="1" dirty="0">
              <a:solidFill>
                <a:srgbClr val="00B0F0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B0F0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b="1" dirty="0"/>
          </a:p>
          <a:p>
            <a:pPr>
              <a:buFont typeface="Wingdings" panose="05000000000000000000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691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08269"/>
            <a:ext cx="10515600" cy="1325563"/>
          </a:xfrm>
        </p:spPr>
        <p:txBody>
          <a:bodyPr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sz="3200" dirty="0" smtClean="0"/>
              <a:t>Housing Choice Voucher(HCV) Leasing Trends</a:t>
            </a:r>
            <a:r>
              <a:rPr lang="en-US" sz="3500" dirty="0" smtClean="0"/>
              <a:t/>
            </a:r>
            <a:br>
              <a:rPr lang="en-US" sz="3500" dirty="0" smtClean="0"/>
            </a:br>
            <a:r>
              <a:rPr lang="en-US" sz="2500" dirty="0" smtClean="0">
                <a:solidFill>
                  <a:schemeClr val="tx1"/>
                </a:solidFill>
              </a:rPr>
              <a:t>Historical Lease Up Levels and Projections</a:t>
            </a:r>
            <a:endParaRPr lang="en-US" sz="2500" dirty="0">
              <a:solidFill>
                <a:schemeClr val="tx1"/>
              </a:solidFill>
            </a:endParaRPr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07477239"/>
              </p:ext>
            </p:extLst>
          </p:nvPr>
        </p:nvGraphicFramePr>
        <p:xfrm>
          <a:off x="1238250" y="894397"/>
          <a:ext cx="10115550" cy="52778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324005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62578"/>
            <a:ext cx="12192000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dirty="0" smtClean="0"/>
              <a:t>HCV HAP FUNDING</a:t>
            </a:r>
            <a:endParaRPr lang="en-US" sz="3200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26835574"/>
              </p:ext>
            </p:extLst>
          </p:nvPr>
        </p:nvGraphicFramePr>
        <p:xfrm>
          <a:off x="1390650" y="812006"/>
          <a:ext cx="9408319" cy="53601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529439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80988"/>
            <a:ext cx="12191999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dirty="0" smtClean="0"/>
              <a:t>Housing Choice Voucher (HCV) </a:t>
            </a:r>
            <a:br>
              <a:rPr lang="en-US" sz="3200" dirty="0" smtClean="0"/>
            </a:br>
            <a:r>
              <a:rPr lang="en-US" sz="3200" dirty="0" smtClean="0"/>
              <a:t>Admin Fee Trend</a:t>
            </a:r>
            <a:endParaRPr lang="en-US" sz="3200" dirty="0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57294956"/>
              </p:ext>
            </p:extLst>
          </p:nvPr>
        </p:nvGraphicFramePr>
        <p:xfrm>
          <a:off x="1466850" y="1343024"/>
          <a:ext cx="8829675" cy="49244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396986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9368" y="90282"/>
            <a:ext cx="9792929" cy="1325563"/>
          </a:xfrm>
        </p:spPr>
        <p:txBody>
          <a:bodyPr>
            <a:normAutofit/>
          </a:bodyPr>
          <a:lstStyle/>
          <a:p>
            <a:pPr algn="ctr"/>
            <a:r>
              <a:rPr lang="en-US" sz="3500" dirty="0" smtClean="0"/>
              <a:t>Public Housing Funding</a:t>
            </a:r>
            <a:endParaRPr lang="en-US" sz="3500" dirty="0"/>
          </a:p>
        </p:txBody>
      </p:sp>
      <p:graphicFrame>
        <p:nvGraphicFramePr>
          <p:cNvPr id="6" name="Chart 5" title="Public Housing Program (City)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28193658"/>
              </p:ext>
            </p:extLst>
          </p:nvPr>
        </p:nvGraphicFramePr>
        <p:xfrm>
          <a:off x="371168" y="1238251"/>
          <a:ext cx="11135032" cy="44305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233635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1380" y="0"/>
            <a:ext cx="10058401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dirty="0" smtClean="0"/>
              <a:t>Public Housing Capital Fund</a:t>
            </a:r>
            <a:endParaRPr lang="en-US" sz="32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82337" y="309717"/>
            <a:ext cx="1109663" cy="12711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98699101"/>
              </p:ext>
            </p:extLst>
          </p:nvPr>
        </p:nvGraphicFramePr>
        <p:xfrm>
          <a:off x="1333500" y="1325563"/>
          <a:ext cx="8910637" cy="40346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817615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88146"/>
            <a:ext cx="12192000" cy="1065090"/>
          </a:xfrm>
        </p:spPr>
        <p:txBody>
          <a:bodyPr>
            <a:normAutofit/>
          </a:bodyPr>
          <a:lstStyle/>
          <a:p>
            <a:pPr algn="ctr"/>
            <a:r>
              <a:rPr lang="en-US" sz="3200" dirty="0" smtClean="0"/>
              <a:t>Local Housing Projects</a:t>
            </a:r>
            <a:endParaRPr lang="en-US" sz="3200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30310851"/>
              </p:ext>
            </p:extLst>
          </p:nvPr>
        </p:nvGraphicFramePr>
        <p:xfrm>
          <a:off x="857250" y="895351"/>
          <a:ext cx="10458450" cy="5105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956947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06477"/>
            <a:ext cx="12192000" cy="1091381"/>
          </a:xfrm>
        </p:spPr>
        <p:txBody>
          <a:bodyPr>
            <a:normAutofit/>
          </a:bodyPr>
          <a:lstStyle/>
          <a:p>
            <a:pPr algn="ctr"/>
            <a:r>
              <a:rPr lang="en-US" sz="3200" dirty="0" smtClean="0"/>
              <a:t>Federal Home Program</a:t>
            </a:r>
            <a:endParaRPr lang="en-US" sz="3200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09594899"/>
              </p:ext>
            </p:extLst>
          </p:nvPr>
        </p:nvGraphicFramePr>
        <p:xfrm>
          <a:off x="895350" y="1297858"/>
          <a:ext cx="9848850" cy="41767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43309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164"/>
            <a:ext cx="12192000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dirty="0" smtClean="0"/>
              <a:t>Federal CDBG Program</a:t>
            </a:r>
            <a:endParaRPr lang="en-US" sz="3200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68133954"/>
              </p:ext>
            </p:extLst>
          </p:nvPr>
        </p:nvGraphicFramePr>
        <p:xfrm>
          <a:off x="2114550" y="1085850"/>
          <a:ext cx="8439150" cy="44791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299564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dirty="0" smtClean="0"/>
              <a:t>  Housing Trust Fund</a:t>
            </a:r>
            <a:endParaRPr lang="en-US" sz="3200" dirty="0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42306071"/>
              </p:ext>
            </p:extLst>
          </p:nvPr>
        </p:nvGraphicFramePr>
        <p:xfrm>
          <a:off x="1447800" y="1001713"/>
          <a:ext cx="9067800" cy="48228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084468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4273"/>
            <a:ext cx="12192000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dirty="0" smtClean="0"/>
              <a:t>Housing Successor Funds</a:t>
            </a:r>
            <a:endParaRPr lang="en-US" sz="3200" dirty="0"/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08268551"/>
              </p:ext>
            </p:extLst>
          </p:nvPr>
        </p:nvGraphicFramePr>
        <p:xfrm>
          <a:off x="2081212" y="1135855"/>
          <a:ext cx="8029576" cy="45862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658502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841625"/>
            <a:ext cx="10515600" cy="1325563"/>
          </a:xfrm>
        </p:spPr>
        <p:txBody>
          <a:bodyPr/>
          <a:lstStyle/>
          <a:p>
            <a:pPr algn="ctr"/>
            <a:r>
              <a:rPr lang="en-US" dirty="0" smtClean="0"/>
              <a:t>QUESTIONS?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3861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11287</TotalTime>
  <Words>208</Words>
  <Application>Microsoft Office PowerPoint</Application>
  <PresentationFormat>Custom</PresentationFormat>
  <Paragraphs>77</Paragraphs>
  <Slides>13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PowerPoint Presentation</vt:lpstr>
      <vt:lpstr>Revenue Topics</vt:lpstr>
      <vt:lpstr>Housing Choice Voucher(HCV) Leasing Trends Historical Lease Up Levels and Projections</vt:lpstr>
      <vt:lpstr>HCV HAP FUNDING</vt:lpstr>
      <vt:lpstr>Housing Choice Voucher (HCV)  Admin Fee Trend</vt:lpstr>
      <vt:lpstr>Public Housing Funding</vt:lpstr>
      <vt:lpstr>Public Housing Capital Fund</vt:lpstr>
      <vt:lpstr>Local Housing Projects</vt:lpstr>
      <vt:lpstr>Federal Home Program</vt:lpstr>
      <vt:lpstr>Federal CDBG Program</vt:lpstr>
      <vt:lpstr>  Housing Trust Fund</vt:lpstr>
      <vt:lpstr>Housing Successor Funds</vt:lpstr>
      <vt:lpstr>QUESTIONS?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John Horton</dc:creator>
  <cp:lastModifiedBy>Vickie L. Smith</cp:lastModifiedBy>
  <cp:revision>186</cp:revision>
  <cp:lastPrinted>2019-08-30T15:53:11Z</cp:lastPrinted>
  <dcterms:created xsi:type="dcterms:W3CDTF">2016-12-23T18:19:49Z</dcterms:created>
  <dcterms:modified xsi:type="dcterms:W3CDTF">2019-09-04T23:28:30Z</dcterms:modified>
</cp:coreProperties>
</file>