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73" r:id="rId2"/>
    <p:sldId id="259" r:id="rId3"/>
    <p:sldId id="272" r:id="rId4"/>
    <p:sldId id="262" r:id="rId5"/>
    <p:sldId id="264" r:id="rId6"/>
    <p:sldId id="266" r:id="rId7"/>
    <p:sldId id="269" r:id="rId8"/>
    <p:sldId id="268" r:id="rId9"/>
    <p:sldId id="275" r:id="rId10"/>
    <p:sldId id="274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1944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C1DAC-C821-40E4-BE1F-4EE5F181189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726B4-26D6-4CC3-B70C-46FCC1BA4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EAE1-632B-48F8-9738-380A155003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67770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4765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222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  <a:lvl2pPr>
              <a:defRPr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1" y="365125"/>
            <a:ext cx="1828799" cy="54430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7752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775200" cy="39825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6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94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38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B0F0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355725" y="5945313"/>
            <a:ext cx="6432551" cy="45548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67200"/>
            <a:ext cx="9143999" cy="1569660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Mirasol Village Park &amp; Community Garden</a:t>
            </a:r>
            <a:endParaRPr lang="en-US" sz="48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9550" y="5924490"/>
            <a:ext cx="36449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November 6,2019</a:t>
            </a:r>
            <a:endParaRPr lang="en-US" sz="2000" spc="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>
          <a:xfrm>
            <a:off x="1" y="872068"/>
            <a:ext cx="9131300" cy="3234266"/>
          </a:xfrm>
          <a:custGeom>
            <a:avLst/>
            <a:gdLst>
              <a:gd name="connsiteX0" fmla="*/ 0 w 12175067"/>
              <a:gd name="connsiteY0" fmla="*/ 3217603 h 3217603"/>
              <a:gd name="connsiteX1" fmla="*/ 6781800 w 12175067"/>
              <a:gd name="connsiteY1" fmla="*/ 508269 h 3217603"/>
              <a:gd name="connsiteX2" fmla="*/ 12175067 w 12175067"/>
              <a:gd name="connsiteY2" fmla="*/ 51069 h 321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5067" h="3217603">
                <a:moveTo>
                  <a:pt x="0" y="3217603"/>
                </a:moveTo>
                <a:cubicBezTo>
                  <a:pt x="2376311" y="2126814"/>
                  <a:pt x="4752622" y="1036025"/>
                  <a:pt x="6781800" y="508269"/>
                </a:cubicBezTo>
                <a:cubicBezTo>
                  <a:pt x="8810978" y="-19487"/>
                  <a:pt x="11185878" y="-61820"/>
                  <a:pt x="12175067" y="51069"/>
                </a:cubicBezTo>
              </a:path>
            </a:pathLst>
          </a:custGeom>
          <a:noFill/>
          <a:ln w="31750" cap="rnd">
            <a:solidFill>
              <a:schemeClr val="bg1"/>
            </a:solidFill>
            <a:prstDash val="sysDot"/>
            <a:round/>
          </a:ln>
          <a:effectLst>
            <a:outerShdw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Timeline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576298"/>
            <a:ext cx="7886700" cy="473868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i="1" dirty="0"/>
              <a:t>November 2019</a:t>
            </a:r>
            <a:r>
              <a:rPr lang="en-US" b="1" dirty="0"/>
              <a:t> </a:t>
            </a:r>
            <a:r>
              <a:rPr lang="en-US" dirty="0"/>
              <a:t>– Park Master Plan and Construction Agreement approved by City Council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i="1" dirty="0"/>
              <a:t>December 2019 </a:t>
            </a:r>
            <a:r>
              <a:rPr lang="en-US" dirty="0"/>
              <a:t>–  Authorizing Resolution approval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i="1" dirty="0"/>
              <a:t>Spring 2020 </a:t>
            </a:r>
            <a:r>
              <a:rPr lang="en-US" dirty="0"/>
              <a:t>–  GI Grant Agreement; Complete underground systems; Complete Park construction drawings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i="1" dirty="0"/>
              <a:t>Summer 2020 </a:t>
            </a:r>
            <a:r>
              <a:rPr lang="en-US" dirty="0"/>
              <a:t>–  Obtain Park construction permits; Solicit for bids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i="1" dirty="0"/>
              <a:t>Late 2020 </a:t>
            </a:r>
            <a:r>
              <a:rPr lang="en-US" dirty="0"/>
              <a:t>– Park construction Notice to Proceed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i="1" dirty="0"/>
              <a:t>Fall 2021 </a:t>
            </a:r>
            <a:r>
              <a:rPr lang="en-US" dirty="0"/>
              <a:t>– Project Completion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11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13360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Twin Rivers to </a:t>
            </a:r>
            <a:r>
              <a:rPr lang="en-US" sz="3200" dirty="0" err="1"/>
              <a:t>Mirasol</a:t>
            </a:r>
            <a:r>
              <a:rPr lang="en-US" sz="3200" dirty="0"/>
              <a:t> Village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3869"/>
            <a:ext cx="7886700" cy="435133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$310M neighborhood transformation project.</a:t>
            </a:r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500 new energy efficient housing units – 80% affordable.</a:t>
            </a:r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Over 800 Carbon sequestering shade trees will be planted.</a:t>
            </a:r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Mixed income housing; multi-modal transit opportunities   include new light rail station adjacent to development. </a:t>
            </a:r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All electric car-share fleet, parked on </a:t>
            </a:r>
            <a:r>
              <a:rPr lang="en-US" dirty="0" smtClean="0"/>
              <a:t>state-of-art Storm Water management system.</a:t>
            </a:r>
            <a:endParaRPr lang="en-US" dirty="0"/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Bike lanes, bike share, bus shelters, &amp; transit passes.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98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648200" cy="51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00800" y="2057400"/>
            <a:ext cx="2438400" cy="21336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Mirasol</a:t>
            </a:r>
            <a:r>
              <a:rPr lang="en-US" sz="3200" dirty="0" smtClean="0"/>
              <a:t> Village Site Plan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4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185981"/>
              </p:ext>
            </p:extLst>
          </p:nvPr>
        </p:nvGraphicFramePr>
        <p:xfrm>
          <a:off x="590550" y="152400"/>
          <a:ext cx="7962900" cy="530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550" y="152400"/>
                        <a:ext cx="7962900" cy="530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2674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Mirasol</a:t>
            </a:r>
            <a:r>
              <a:rPr lang="en-US" sz="3200" dirty="0"/>
              <a:t> Village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867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A new 1.1 acre </a:t>
            </a:r>
            <a:r>
              <a:rPr lang="en-US" sz="2200" b="1" i="1" dirty="0"/>
              <a:t>multi-benefit </a:t>
            </a:r>
            <a:r>
              <a:rPr lang="en-US" sz="2200" dirty="0"/>
              <a:t>public </a:t>
            </a:r>
            <a:r>
              <a:rPr lang="en-US" sz="2200" dirty="0" smtClean="0"/>
              <a:t>park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Designed with </a:t>
            </a:r>
            <a:r>
              <a:rPr lang="en-US" sz="2200" b="1" i="1" dirty="0"/>
              <a:t>green infrastructure </a:t>
            </a:r>
            <a:r>
              <a:rPr lang="en-US" sz="2200" b="1" i="1" dirty="0" smtClean="0"/>
              <a:t>elements</a:t>
            </a:r>
            <a:endParaRPr lang="en-US" sz="2200" b="1" i="1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Will serve a </a:t>
            </a:r>
            <a:r>
              <a:rPr lang="en-US" sz="2200" b="1" i="1" dirty="0"/>
              <a:t>severely disadvantaged community</a:t>
            </a:r>
            <a:r>
              <a:rPr lang="en-US" sz="2200" dirty="0"/>
              <a:t> in the River District </a:t>
            </a:r>
            <a:r>
              <a:rPr lang="en-US" sz="2200" dirty="0" smtClean="0"/>
              <a:t>neighborhood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Will be for public use and </a:t>
            </a:r>
            <a:r>
              <a:rPr lang="en-US" sz="2200" b="1" i="1" dirty="0"/>
              <a:t>entirely accessible</a:t>
            </a:r>
            <a:r>
              <a:rPr lang="en-US" sz="2200" dirty="0"/>
              <a:t>, including ADA compliant sidewalks at perimeter of the </a:t>
            </a:r>
            <a:r>
              <a:rPr lang="en-US" sz="2200" dirty="0" smtClean="0"/>
              <a:t>park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Site will be </a:t>
            </a:r>
            <a:r>
              <a:rPr lang="en-US" sz="2200" b="1" i="1" dirty="0"/>
              <a:t>open </a:t>
            </a:r>
            <a:r>
              <a:rPr lang="en-US" sz="2200" b="1" i="1" dirty="0" smtClean="0"/>
              <a:t>on 3 sides </a:t>
            </a:r>
            <a:r>
              <a:rPr lang="en-US" sz="2200" dirty="0" smtClean="0"/>
              <a:t>with unfenced perimeter;  fencing at play areas</a:t>
            </a:r>
            <a:endParaRPr lang="en-US" sz="2200" dirty="0"/>
          </a:p>
        </p:txBody>
      </p:sp>
      <p:pic>
        <p:nvPicPr>
          <p:cNvPr id="5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621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 anchor="t">
            <a:noAutofit/>
          </a:bodyPr>
          <a:lstStyle/>
          <a:p>
            <a:pPr algn="ctr"/>
            <a:r>
              <a:rPr lang="en-US" sz="3200" dirty="0" err="1"/>
              <a:t>ChamberMaxx</a:t>
            </a:r>
            <a:r>
              <a:rPr lang="en-US" sz="3200" dirty="0"/>
              <a:t>® </a:t>
            </a:r>
            <a:r>
              <a:rPr lang="en-US" sz="3200" dirty="0" smtClean="0"/>
              <a:t>System</a:t>
            </a:r>
            <a:endParaRPr lang="en-US" sz="32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99060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72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Resident Programs at Mirasol Village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BAD08C1-2064-4545-8680-5B495E2A9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35" t="34141" r="8609" b="37521"/>
          <a:stretch/>
        </p:blipFill>
        <p:spPr>
          <a:xfrm>
            <a:off x="3390903" y="1901300"/>
            <a:ext cx="2247898" cy="1010420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D6D348-D5FC-2E4B-93F2-F3760B5D6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40185" t="47862" r="14065" b="7625"/>
          <a:stretch/>
        </p:blipFill>
        <p:spPr>
          <a:xfrm>
            <a:off x="990600" y="3023912"/>
            <a:ext cx="2463801" cy="2397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65EFEAC-CE23-E84F-B295-BAE5A169F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833" y="4086251"/>
            <a:ext cx="3091367" cy="137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C678EAD-3376-5E44-B9F9-E540AE079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440872"/>
            <a:ext cx="2120901" cy="1325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406F05-9ACF-DE4E-9349-BAE906D1A3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5" r="1111"/>
          <a:stretch/>
        </p:blipFill>
        <p:spPr>
          <a:xfrm>
            <a:off x="3733800" y="3225280"/>
            <a:ext cx="1455229" cy="1994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347E51C-DFB7-8F47-BB37-F3F34D3B4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999" y="1600200"/>
            <a:ext cx="2743201" cy="18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dirty="0" smtClean="0"/>
              <a:t>Mirasol Village Park Funding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SHRA </a:t>
            </a:r>
            <a:r>
              <a:rPr lang="en-US" sz="1800" b="1" dirty="0" smtClean="0"/>
              <a:t>is a finalist for a $1.8 million grant from the CA Natural Resources Agency &amp; is </a:t>
            </a:r>
            <a:r>
              <a:rPr lang="en-US" sz="1800" b="1" dirty="0"/>
              <a:t>awaiting an invitation to the </a:t>
            </a:r>
            <a:r>
              <a:rPr lang="en-US" sz="1800" b="1" dirty="0" smtClean="0"/>
              <a:t>Final Phase of the grant selection process</a:t>
            </a:r>
            <a:endParaRPr lang="en-US" sz="1800" b="1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/>
              <a:t>The grant supports green infrastructure (e.g., </a:t>
            </a:r>
            <a:r>
              <a:rPr lang="en-US" sz="1800" b="1" dirty="0" err="1" smtClean="0"/>
              <a:t>bioswales</a:t>
            </a:r>
            <a:r>
              <a:rPr lang="en-US" sz="1800" b="1" dirty="0" smtClean="0"/>
              <a:t>, stormwater detention basins) and community parks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/>
              <a:t>There </a:t>
            </a:r>
            <a:r>
              <a:rPr lang="en-US" sz="1800" b="1" dirty="0"/>
              <a:t>is no funding match required for this </a:t>
            </a:r>
            <a:r>
              <a:rPr lang="en-US" sz="1800" b="1" dirty="0" smtClean="0"/>
              <a:t>grant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/>
              <a:t>Grants announced in April 2020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384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:\DevelopmentServices\Mirasol Village\Administrative General\Signs and Logos\Mirasol Village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5410200"/>
            <a:ext cx="2971800" cy="12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944661"/>
          </a:xfrm>
        </p:spPr>
        <p:txBody>
          <a:bodyPr anchor="ctr">
            <a:normAutofit/>
          </a:bodyPr>
          <a:lstStyle/>
          <a:p>
            <a:r>
              <a:rPr lang="en-US" sz="3200" dirty="0" err="1" smtClean="0"/>
              <a:t>Mirasol</a:t>
            </a:r>
            <a:r>
              <a:rPr lang="en-US" sz="3200" dirty="0" smtClean="0"/>
              <a:t> Village Community </a:t>
            </a:r>
            <a:r>
              <a:rPr lang="en-US" sz="3200" dirty="0"/>
              <a:t>Garden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>
          <a:xfrm>
            <a:off x="685800" y="990600"/>
            <a:ext cx="3810000" cy="4495800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Alchemist Community Development Corporation</a:t>
            </a:r>
            <a:r>
              <a:rPr lang="en-US" sz="1400" dirty="0"/>
              <a:t> (CDC) is a nonprofit organization that connects communities to land, food and opportunities.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Alchemist will implement the community garden project, including: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Urban agriculture education, 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cooking classes, 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youth events and 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a harvest festival.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</a:t>
            </a:r>
            <a:r>
              <a:rPr lang="en-US" sz="1400" dirty="0" smtClean="0"/>
              <a:t>nterpretive panels in </a:t>
            </a:r>
            <a:r>
              <a:rPr lang="en-US" sz="1400" dirty="0"/>
              <a:t>the park will connect the role of pollinators to the success of the garden.</a:t>
            </a:r>
          </a:p>
        </p:txBody>
      </p:sp>
      <p:pic>
        <p:nvPicPr>
          <p:cNvPr id="2070" name="Picture 22" descr="U:\AgencyShare\Choice Neighborhoods\Choice Neighborhoods\Choice Neighborhood 2015\Funding Opportunities\Green Infrastructure Program\Prep for Site Visit\Community Garden_Color &amp; Call-outs_05.29.1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9" r="9322"/>
          <a:stretch/>
        </p:blipFill>
        <p:spPr bwMode="auto">
          <a:xfrm>
            <a:off x="4952999" y="1066800"/>
            <a:ext cx="3666541" cy="4343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37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RA Powerpoi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SHRA Powerpoint templates</Template>
  <TotalTime>1656</TotalTime>
  <Words>306</Words>
  <Application>Microsoft Office PowerPoint</Application>
  <PresentationFormat>On-screen Show (4:3)</PresentationFormat>
  <Paragraphs>40</Paragraphs>
  <Slides>11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SHRA Powerpoint templates</vt:lpstr>
      <vt:lpstr>Acrobat Document</vt:lpstr>
      <vt:lpstr>PowerPoint Presentation</vt:lpstr>
      <vt:lpstr>From Twin Rivers to Mirasol Village</vt:lpstr>
      <vt:lpstr>Mirasol Village Site Plan</vt:lpstr>
      <vt:lpstr>PowerPoint Presentation</vt:lpstr>
      <vt:lpstr>Mirasol Village Park</vt:lpstr>
      <vt:lpstr>ChamberMaxx® System</vt:lpstr>
      <vt:lpstr>Resident Programs at Mirasol Village</vt:lpstr>
      <vt:lpstr>Mirasol Village Park Funding</vt:lpstr>
      <vt:lpstr>Mirasol Village Community Garden</vt:lpstr>
      <vt:lpstr>Timeline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SHRA User</dc:creator>
  <cp:lastModifiedBy>Vickie L. Smith</cp:lastModifiedBy>
  <cp:revision>21</cp:revision>
  <dcterms:created xsi:type="dcterms:W3CDTF">2019-10-18T16:26:52Z</dcterms:created>
  <dcterms:modified xsi:type="dcterms:W3CDTF">2019-11-06T22:06:18Z</dcterms:modified>
</cp:coreProperties>
</file>